
<file path=[Content_Types].xml><?xml version="1.0" encoding="utf-8"?>
<Types xmlns="http://schemas.openxmlformats.org/package/2006/content-types">
  <Default Extension="png" ContentType="image/png"/>
  <Default Extension="bin" ContentType="image/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handoutMasterIdLst>
    <p:handoutMasterId r:id="rId70"/>
  </p:handoutMasterIdLst>
  <p:sldIdLst>
    <p:sldId id="257" r:id="rId2"/>
    <p:sldId id="309" r:id="rId3"/>
    <p:sldId id="643" r:id="rId4"/>
    <p:sldId id="611" r:id="rId5"/>
    <p:sldId id="258" r:id="rId6"/>
    <p:sldId id="609" r:id="rId7"/>
    <p:sldId id="267" r:id="rId8"/>
    <p:sldId id="549" r:id="rId9"/>
    <p:sldId id="301" r:id="rId10"/>
    <p:sldId id="432" r:id="rId11"/>
    <p:sldId id="439" r:id="rId12"/>
    <p:sldId id="613" r:id="rId13"/>
    <p:sldId id="277" r:id="rId14"/>
    <p:sldId id="526" r:id="rId15"/>
    <p:sldId id="637" r:id="rId16"/>
    <p:sldId id="528" r:id="rId17"/>
    <p:sldId id="638" r:id="rId18"/>
    <p:sldId id="614" r:id="rId19"/>
    <p:sldId id="434" r:id="rId20"/>
    <p:sldId id="521" r:id="rId21"/>
    <p:sldId id="522" r:id="rId22"/>
    <p:sldId id="534" r:id="rId23"/>
    <p:sldId id="618" r:id="rId24"/>
    <p:sldId id="617" r:id="rId25"/>
    <p:sldId id="468" r:id="rId26"/>
    <p:sldId id="282" r:id="rId27"/>
    <p:sldId id="393" r:id="rId28"/>
    <p:sldId id="469" r:id="rId29"/>
    <p:sldId id="467" r:id="rId30"/>
    <p:sldId id="293" r:id="rId31"/>
    <p:sldId id="538" r:id="rId32"/>
    <p:sldId id="286" r:id="rId33"/>
    <p:sldId id="315" r:id="rId34"/>
    <p:sldId id="619" r:id="rId35"/>
    <p:sldId id="479" r:id="rId36"/>
    <p:sldId id="536" r:id="rId37"/>
    <p:sldId id="537" r:id="rId38"/>
    <p:sldId id="621" r:id="rId39"/>
    <p:sldId id="296" r:id="rId40"/>
    <p:sldId id="622" r:id="rId41"/>
    <p:sldId id="480" r:id="rId42"/>
    <p:sldId id="483" r:id="rId43"/>
    <p:sldId id="278" r:id="rId44"/>
    <p:sldId id="279" r:id="rId45"/>
    <p:sldId id="288" r:id="rId46"/>
    <p:sldId id="486" r:id="rId47"/>
    <p:sldId id="440" r:id="rId48"/>
    <p:sldId id="269" r:id="rId49"/>
    <p:sldId id="557" r:id="rId50"/>
    <p:sldId id="561" r:id="rId51"/>
    <p:sldId id="641" r:id="rId52"/>
    <p:sldId id="640" r:id="rId53"/>
    <p:sldId id="270" r:id="rId54"/>
    <p:sldId id="487" r:id="rId55"/>
    <p:sldId id="624" r:id="rId56"/>
    <p:sldId id="332" r:id="rId57"/>
    <p:sldId id="625" r:id="rId58"/>
    <p:sldId id="263" r:id="rId59"/>
    <p:sldId id="492" r:id="rId60"/>
    <p:sldId id="628" r:id="rId61"/>
    <p:sldId id="629" r:id="rId62"/>
    <p:sldId id="630" r:id="rId63"/>
    <p:sldId id="299" r:id="rId64"/>
    <p:sldId id="281" r:id="rId65"/>
    <p:sldId id="300" r:id="rId66"/>
    <p:sldId id="271" r:id="rId67"/>
    <p:sldId id="488"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D0E52-25E7-49D8-A683-04B6670F45DF}" v="7" dt="2023-11-03T21:02:41.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8" d="100"/>
          <a:sy n="38" d="100"/>
        </p:scale>
        <p:origin x="1380"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C95F502-594F-4430-9DB9-C3950C6195D0}" type="datetimeFigureOut">
              <a:rPr lang="en-US" smtClean="0"/>
              <a:t>11/7/2023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51BC655-B1F5-494F-9356-A7FFA21DF186}" type="slidenum">
              <a:rPr lang="en-US" smtClean="0"/>
              <a:t>‹#›</a:t>
            </a:fld>
            <a:endParaRPr lang="en-US"/>
          </a:p>
        </p:txBody>
      </p:sp>
    </p:spTree>
    <p:extLst>
      <p:ext uri="{BB962C8B-B14F-4D97-AF65-F5344CB8AC3E}">
        <p14:creationId xmlns:p14="http://schemas.microsoft.com/office/powerpoint/2010/main" val="1283239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01E5575-2A3C-4720-8F6A-A34920630EF3}" type="datetimeFigureOut">
              <a:rPr lang="en-US" smtClean="0"/>
              <a:t>11/7/2023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FBF4CC-F945-4ED1-AB05-C49A855C3F0D}" type="slidenum">
              <a:rPr lang="en-US" smtClean="0"/>
              <a:t>‹#›</a:t>
            </a:fld>
            <a:endParaRPr lang="en-US"/>
          </a:p>
        </p:txBody>
      </p:sp>
    </p:spTree>
    <p:extLst>
      <p:ext uri="{BB962C8B-B14F-4D97-AF65-F5344CB8AC3E}">
        <p14:creationId xmlns:p14="http://schemas.microsoft.com/office/powerpoint/2010/main" val="206031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hQY2th12qaI"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40897742" indent="-40404792">
              <a:defRPr sz="2400">
                <a:solidFill>
                  <a:schemeClr val="tx1"/>
                </a:solidFill>
                <a:latin typeface="Times" panose="02020603060405020304" pitchFamily="18" charset="0"/>
                <a:ea typeface="ＭＳ Ｐゴシック" panose="020B0600070205080204" pitchFamily="34" charset="-128"/>
              </a:defRPr>
            </a:lvl2pPr>
            <a:lvl3pPr marL="1232376" indent="-246475">
              <a:defRPr sz="2400">
                <a:solidFill>
                  <a:schemeClr val="tx1"/>
                </a:solidFill>
                <a:latin typeface="Times" panose="02020603060405020304" pitchFamily="18" charset="0"/>
                <a:ea typeface="ＭＳ Ｐゴシック" panose="020B0600070205080204" pitchFamily="34" charset="-128"/>
              </a:defRPr>
            </a:lvl3pPr>
            <a:lvl4pPr marL="1725325" indent="-246475">
              <a:defRPr sz="2400">
                <a:solidFill>
                  <a:schemeClr val="tx1"/>
                </a:solidFill>
                <a:latin typeface="Times" panose="02020603060405020304" pitchFamily="18" charset="0"/>
                <a:ea typeface="ＭＳ Ｐゴシック" panose="020B0600070205080204" pitchFamily="34" charset="-128"/>
              </a:defRPr>
            </a:lvl4pPr>
            <a:lvl5pPr marL="2218275" indent="-246475">
              <a:defRPr sz="2400">
                <a:solidFill>
                  <a:schemeClr val="tx1"/>
                </a:solidFill>
                <a:latin typeface="Times" panose="02020603060405020304" pitchFamily="18" charset="0"/>
                <a:ea typeface="ＭＳ Ｐゴシック" panose="020B0600070205080204" pitchFamily="34" charset="-128"/>
              </a:defRPr>
            </a:lvl5pPr>
            <a:lvl6pPr marL="2711225" indent="-246475"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3204175" indent="-246475"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697126" indent="-246475"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4190076" indent="-246475"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defTabSz="967518" eaLnBrk="0" fontAlgn="base" hangingPunct="0">
              <a:spcBef>
                <a:spcPct val="0"/>
              </a:spcBef>
              <a:spcAft>
                <a:spcPct val="0"/>
              </a:spcAft>
              <a:defRPr/>
            </a:pPr>
            <a:fld id="{063D1A5B-C3D8-44A3-BCA2-079ADBB03339}" type="slidenum">
              <a:rPr lang="en-US" altLang="en-US" sz="1200">
                <a:solidFill>
                  <a:srgbClr val="000000"/>
                </a:solidFill>
              </a:rPr>
              <a:pPr defTabSz="967518" eaLnBrk="0" fontAlgn="base" hangingPunct="0">
                <a:spcBef>
                  <a:spcPct val="0"/>
                </a:spcBef>
                <a:spcAft>
                  <a:spcPct val="0"/>
                </a:spcAft>
                <a:defRPr/>
              </a:pPr>
              <a:t>1</a:t>
            </a:fld>
            <a:endParaRPr lang="en-US" altLang="en-US" sz="1200">
              <a:solidFill>
                <a:srgbClr val="000000"/>
              </a:solidFill>
            </a:endParaRPr>
          </a:p>
        </p:txBody>
      </p:sp>
      <p:sp>
        <p:nvSpPr>
          <p:cNvPr id="6146" name="Rectangle 2"/>
          <p:cNvSpPr>
            <a:spLocks noGrp="1" noRot="1" noChangeAspect="1" noChangeArrowheads="1" noTextEdit="1"/>
          </p:cNvSpPr>
          <p:nvPr>
            <p:ph type="sldImg"/>
          </p:nvPr>
        </p:nvSpPr>
        <p:spPr>
          <a:xfrm>
            <a:off x="1816100" y="1171575"/>
            <a:ext cx="4227513" cy="3170238"/>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Times" panose="02020603060405020304" pitchFamily="18" charset="0"/>
                <a:ea typeface="ＭＳ Ｐゴシック" panose="020B0600070205080204" pitchFamily="34" charset="-128"/>
              </a:rPr>
              <a:t>Session for Ethics Week @ St. Paul’s Hospital (Pylypchuk Hall). Contact with Dr. Mary Heilman. Part II of 2.</a:t>
            </a:r>
          </a:p>
          <a:p>
            <a:pPr eaLnBrk="1" hangingPunct="1"/>
            <a:r>
              <a:rPr lang="en-CA" altLang="en-US" dirty="0">
                <a:latin typeface="Times" panose="02020603060405020304" pitchFamily="18" charset="0"/>
                <a:ea typeface="ＭＳ Ｐゴシック" panose="020B0600070205080204" pitchFamily="34" charset="-128"/>
              </a:rPr>
              <a:t>45 minutes with 15-minute Q &amp; A.</a:t>
            </a: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r>
              <a:rPr lang="en-CA" altLang="en-US" dirty="0">
                <a:latin typeface="Times" panose="02020603060405020304" pitchFamily="18" charset="0"/>
                <a:ea typeface="ＭＳ Ｐゴシック" panose="020B0600070205080204" pitchFamily="34" charset="-128"/>
              </a:rPr>
              <a:t>Below is the description they used for promoting this session.</a:t>
            </a:r>
            <a:endParaRPr lang="en-US" dirty="0"/>
          </a:p>
          <a:p>
            <a:pPr defTabSz="931774">
              <a:defRPr/>
            </a:pPr>
            <a:r>
              <a:rPr lang="en-US" b="1" dirty="0">
                <a:latin typeface="Calibri" panose="020F0502020204030204" pitchFamily="34" charset="0"/>
                <a:ea typeface="Calibri" panose="020F0502020204030204" pitchFamily="34" charset="0"/>
              </a:rPr>
              <a:t>Unconscious Bias: Implications for healthcare delivery.</a:t>
            </a:r>
            <a:r>
              <a:rPr lang="en-US" dirty="0">
                <a:latin typeface="Calibri" panose="020F0502020204030204" pitchFamily="34" charset="0"/>
                <a:ea typeface="Calibri" panose="020F0502020204030204" pitchFamily="34" charset="0"/>
              </a:rPr>
              <a:t/>
            </a:r>
            <a:br>
              <a:rPr lang="en-US" dirty="0">
                <a:latin typeface="Calibri" panose="020F0502020204030204" pitchFamily="34" charset="0"/>
                <a:ea typeface="Calibri" panose="020F0502020204030204" pitchFamily="34" charset="0"/>
              </a:rPr>
            </a:br>
            <a:r>
              <a:rPr lang="en-US" dirty="0">
                <a:latin typeface="Calibri" panose="020F0502020204030204" pitchFamily="34" charset="0"/>
                <a:ea typeface="Calibri" panose="020F0502020204030204" pitchFamily="34" charset="0"/>
              </a:rPr>
              <a:t>In this session we will look at a variety of ways in which unconscious bias can influence patient care. We will examine a variety of viewpoints, including public health messaging, patient &amp; colleague interactions, diagnosis/treatment, &amp; patient outcomes. We will conclude by discussing some strategies to help mitigate some of the negative impacts of unconscious bias.</a:t>
            </a:r>
          </a:p>
          <a:p>
            <a:pPr eaLnBrk="1" hangingPunct="1"/>
            <a:endParaRPr lang="en-US" altLang="en-US" dirty="0">
              <a:latin typeface="Times" panose="02020603060405020304" pitchFamily="18" charset="0"/>
              <a:ea typeface="ＭＳ Ｐゴシック" panose="020B0600070205080204" pitchFamily="34" charset="-128"/>
            </a:endParaRPr>
          </a:p>
        </p:txBody>
      </p:sp>
      <p:sp>
        <p:nvSpPr>
          <p:cNvPr id="2" name="Date Placeholder 1"/>
          <p:cNvSpPr>
            <a:spLocks noGrp="1"/>
          </p:cNvSpPr>
          <p:nvPr>
            <p:ph type="dt" idx="10"/>
          </p:nvPr>
        </p:nvSpPr>
        <p:spPr/>
        <p:txBody>
          <a:bodyPr/>
          <a:lstStyle/>
          <a:p>
            <a:pPr defTabSz="949478">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17391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1095375"/>
            <a:ext cx="3948113" cy="2960688"/>
          </a:xfrm>
        </p:spPr>
      </p:sp>
      <p:sp>
        <p:nvSpPr>
          <p:cNvPr id="3" name="Notes Placeholder 2"/>
          <p:cNvSpPr>
            <a:spLocks noGrp="1"/>
          </p:cNvSpPr>
          <p:nvPr>
            <p:ph type="body" idx="1"/>
          </p:nvPr>
        </p:nvSpPr>
        <p:spPr/>
        <p:txBody>
          <a:bodyPr/>
          <a:lstStyle/>
          <a:p>
            <a:r>
              <a:rPr lang="en-US"/>
              <a:t>Heuristic is a shortcut that allows us to make decisions quickly &amp; efficiently.</a:t>
            </a:r>
          </a:p>
          <a:p>
            <a:r>
              <a:rPr lang="en-US"/>
              <a:t>Brainstorm with the group a list of things that might influence</a:t>
            </a:r>
            <a:r>
              <a:rPr lang="en-US" baseline="0"/>
              <a:t> a person’s affective heuristic bias.  I.e. “when you meet someone, what things might come into play for this”?  I have 16 on the slide – things that might influence me on whether I think someone is warm/competent.</a:t>
            </a:r>
          </a:p>
          <a:p>
            <a:endParaRPr lang="en-CA" baseline="0"/>
          </a:p>
          <a:p>
            <a:r>
              <a:rPr lang="en-CA" baseline="0"/>
              <a:t>Might want to break this down into categories of stimuli?  Appearance, weather, smell, time of day, etc.</a:t>
            </a:r>
          </a:p>
          <a:p>
            <a:endParaRPr lang="en-CA" baseline="0"/>
          </a:p>
          <a:p>
            <a:endParaRPr lang="en-US" baseline="0"/>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629509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1095375"/>
            <a:ext cx="3948113" cy="2960688"/>
          </a:xfrm>
        </p:spPr>
      </p:sp>
      <p:sp>
        <p:nvSpPr>
          <p:cNvPr id="3" name="Notes Placeholder 2"/>
          <p:cNvSpPr>
            <a:spLocks noGrp="1"/>
          </p:cNvSpPr>
          <p:nvPr>
            <p:ph type="body" idx="1"/>
          </p:nvPr>
        </p:nvSpPr>
        <p:spPr/>
        <p:txBody>
          <a:bodyPr/>
          <a:lstStyle/>
          <a:p>
            <a:r>
              <a:rPr lang="en-CA"/>
              <a:t>Others for this list: disability,</a:t>
            </a:r>
            <a:r>
              <a:rPr lang="en-CA" baseline="0"/>
              <a:t> location, accent, weight, name, introversion/extroversion, social class, etc.  </a:t>
            </a:r>
            <a:endParaRPr lang="en-US"/>
          </a:p>
          <a:p>
            <a:r>
              <a:rPr lang="en-US"/>
              <a:t>Decisions heavily influenced by your emotions. “gut feeling” bias.  This one basically describes everyday/implicit bias.</a:t>
            </a:r>
          </a:p>
          <a:p>
            <a:r>
              <a:rPr lang="en-US"/>
              <a:t>Heuristic is a shortcut that allows us to make decisions quickly &amp; efficiently.</a:t>
            </a:r>
          </a:p>
          <a:p>
            <a:r>
              <a:rPr lang="en-US"/>
              <a:t>Warmth &amp; competence are 2 primary things we immediately look for in people.  Automatically.</a:t>
            </a:r>
          </a:p>
          <a:p>
            <a:endParaRPr lang="en-CA" baseline="0"/>
          </a:p>
          <a:p>
            <a:r>
              <a:rPr lang="en-CA" baseline="0"/>
              <a:t>Might want to break this down into categories of stimuli?  Appearance, weather, smell, time of day, etc.</a:t>
            </a:r>
          </a:p>
          <a:p>
            <a:endParaRPr lang="en-CA" baseline="0"/>
          </a:p>
          <a:p>
            <a:endParaRPr lang="en-US" baseline="0"/>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409946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1095375"/>
            <a:ext cx="3948113" cy="2960688"/>
          </a:xfrm>
        </p:spPr>
      </p:sp>
      <p:sp>
        <p:nvSpPr>
          <p:cNvPr id="3" name="Notes Placeholder 2"/>
          <p:cNvSpPr>
            <a:spLocks noGrp="1"/>
          </p:cNvSpPr>
          <p:nvPr>
            <p:ph type="body" idx="1"/>
          </p:nvPr>
        </p:nvSpPr>
        <p:spPr/>
        <p:txBody>
          <a:bodyPr/>
          <a:lstStyle/>
          <a:p>
            <a:r>
              <a:rPr lang="en-US"/>
              <a:t>Quick quiz</a:t>
            </a:r>
            <a:r>
              <a:rPr lang="en-US" baseline="0"/>
              <a:t> – answer, likely dress – gown hanging down, shoelace untied, grey muscle shirt, facial expression; facial hair; posture.</a:t>
            </a:r>
            <a:endParaRPr lang="en-US"/>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14167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1095375"/>
            <a:ext cx="3948113" cy="2960688"/>
          </a:xfrm>
        </p:spPr>
      </p:sp>
      <p:sp>
        <p:nvSpPr>
          <p:cNvPr id="3" name="Notes Placeholder 2"/>
          <p:cNvSpPr>
            <a:spLocks noGrp="1"/>
          </p:cNvSpPr>
          <p:nvPr>
            <p:ph type="body" idx="1"/>
          </p:nvPr>
        </p:nvSpPr>
        <p:spPr/>
        <p:txBody>
          <a:bodyPr/>
          <a:lstStyle/>
          <a:p>
            <a:r>
              <a:rPr lang="en-US"/>
              <a:t>Norm-referencing bias (AAMC video calls this contrast</a:t>
            </a:r>
            <a:r>
              <a:rPr lang="en-US" baseline="0"/>
              <a:t> effect) </a:t>
            </a:r>
            <a:r>
              <a:rPr lang="en-US"/>
              <a:t>- comparing applicants to those coming before or</a:t>
            </a:r>
            <a:r>
              <a:rPr lang="en-US" baseline="0"/>
              <a:t> after them.</a:t>
            </a:r>
          </a:p>
          <a:p>
            <a:r>
              <a:rPr lang="en-US" baseline="0"/>
              <a:t>Availability heuristic – placing more value on first idea that comes to mind (which may come to mind for a variety of reasons – the above as well as affective heuristic bias would be two common reasons).</a:t>
            </a:r>
          </a:p>
          <a:p>
            <a:r>
              <a:rPr lang="en-CA" baseline="0"/>
              <a:t>From AAMC - </a:t>
            </a:r>
            <a:r>
              <a:rPr lang="en-US" baseline="0"/>
              <a:t>Contrast effects: Comparing one applicant with the performance of previously interviewed applicants. The order in which the applicants are interviewed can affect the ratings they are given. While making ratings, interviewers should refrain from comparing applicants. Instead, interviewers should focus on evaluating each applicant’s response in relation to the rating scale. </a:t>
            </a:r>
            <a:endParaRPr lang="en-US"/>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715721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5300" y="1155700"/>
            <a:ext cx="4154488" cy="3114675"/>
          </a:xfrm>
        </p:spPr>
      </p:sp>
      <p:sp>
        <p:nvSpPr>
          <p:cNvPr id="3" name="Notes Placeholder 2"/>
          <p:cNvSpPr>
            <a:spLocks noGrp="1"/>
          </p:cNvSpPr>
          <p:nvPr>
            <p:ph type="body" idx="1"/>
          </p:nvPr>
        </p:nvSpPr>
        <p:spPr/>
        <p:txBody>
          <a:bodyPr/>
          <a:lstStyle/>
          <a:p>
            <a:r>
              <a:rPr lang="en-US"/>
              <a:t>Anchoring – overly influenced by an early piece of information (“first</a:t>
            </a:r>
            <a:r>
              <a:rPr lang="en-US" baseline="0"/>
              <a:t> impression”). A failure to adjust initial prognoses on the basis of later information, or a failure to modify initial diagnoses because of new events.</a:t>
            </a:r>
          </a:p>
          <a:p>
            <a:r>
              <a:rPr lang="en-US" b="0" i="0">
                <a:solidFill>
                  <a:srgbClr val="222222"/>
                </a:solidFill>
                <a:effectLst/>
                <a:latin typeface="Arial" panose="020B0604020202020204" pitchFamily="34" charset="0"/>
              </a:rPr>
              <a:t>Adame, B. J. (2016). Training in the mitigation of anchoring bias: A test of the consider-the-opposite strategy. </a:t>
            </a:r>
            <a:r>
              <a:rPr lang="en-US" b="0" i="1">
                <a:solidFill>
                  <a:srgbClr val="222222"/>
                </a:solidFill>
                <a:effectLst/>
                <a:latin typeface="Arial" panose="020B0604020202020204" pitchFamily="34" charset="0"/>
              </a:rPr>
              <a:t>Learning and Motivation</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53</a:t>
            </a:r>
            <a:r>
              <a:rPr lang="en-US" b="0" i="0">
                <a:solidFill>
                  <a:srgbClr val="222222"/>
                </a:solidFill>
                <a:effectLst/>
                <a:latin typeface="Arial" panose="020B0604020202020204" pitchFamily="34" charset="0"/>
              </a:rPr>
              <a:t>, 36-48.</a:t>
            </a:r>
            <a:endParaRPr lang="en-US" baseline="0"/>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650040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1136650"/>
            <a:ext cx="4083050" cy="3062288"/>
          </a:xfrm>
        </p:spPr>
      </p:sp>
      <p:sp>
        <p:nvSpPr>
          <p:cNvPr id="3" name="Notes Placeholder 2"/>
          <p:cNvSpPr>
            <a:spLocks noGrp="1"/>
          </p:cNvSpPr>
          <p:nvPr>
            <p:ph type="body" idx="1"/>
          </p:nvPr>
        </p:nvSpPr>
        <p:spPr/>
        <p:txBody>
          <a:bodyPr/>
          <a:lstStyle/>
          <a:p>
            <a:r>
              <a:rPr lang="en-US" baseline="0" dirty="0"/>
              <a:t>Premature closure – impression formed early &amp; we don’t adjust to new information.</a:t>
            </a:r>
          </a:p>
          <a:p>
            <a:r>
              <a:rPr lang="en-US" b="0" i="0" dirty="0">
                <a:solidFill>
                  <a:srgbClr val="222222"/>
                </a:solidFill>
                <a:effectLst/>
                <a:latin typeface="Arial" panose="020B0604020202020204" pitchFamily="34" charset="0"/>
              </a:rPr>
              <a:t>Krupat, E., Wormwood, J., </a:t>
            </a:r>
            <a:r>
              <a:rPr lang="en-US" b="0" i="0" dirty="0" err="1">
                <a:solidFill>
                  <a:srgbClr val="222222"/>
                </a:solidFill>
                <a:effectLst/>
                <a:latin typeface="Arial" panose="020B0604020202020204" pitchFamily="34" charset="0"/>
              </a:rPr>
              <a:t>Schwartzstein</a:t>
            </a:r>
            <a:r>
              <a:rPr lang="en-US" b="0" i="0" dirty="0">
                <a:solidFill>
                  <a:srgbClr val="222222"/>
                </a:solidFill>
                <a:effectLst/>
                <a:latin typeface="Arial" panose="020B0604020202020204" pitchFamily="34" charset="0"/>
              </a:rPr>
              <a:t>, R. M., &amp; Richards, J. B. (2017). Avoiding premature closure and reaching diagnostic accuracy: some key predictive factors. </a:t>
            </a:r>
            <a:r>
              <a:rPr lang="en-US" b="0" i="1" dirty="0">
                <a:solidFill>
                  <a:srgbClr val="222222"/>
                </a:solidFill>
                <a:effectLst/>
                <a:latin typeface="Arial" panose="020B0604020202020204" pitchFamily="34" charset="0"/>
              </a:rPr>
              <a:t>Medical Education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51</a:t>
            </a:r>
            <a:r>
              <a:rPr lang="en-US" b="0" i="0" dirty="0">
                <a:solidFill>
                  <a:srgbClr val="222222"/>
                </a:solidFill>
                <a:effectLst/>
                <a:latin typeface="Arial" panose="020B0604020202020204" pitchFamily="34" charset="0"/>
              </a:rPr>
              <a:t>(11), 1127-1137. (also good for confirmation bias).</a:t>
            </a:r>
            <a:endParaRPr lang="en-US" baseline="0" dirty="0"/>
          </a:p>
        </p:txBody>
      </p:sp>
      <p:sp>
        <p:nvSpPr>
          <p:cNvPr id="4" name="Date Placeholder 3"/>
          <p:cNvSpPr>
            <a:spLocks noGrp="1"/>
          </p:cNvSpPr>
          <p:nvPr>
            <p:ph type="dt" idx="10"/>
          </p:nvPr>
        </p:nvSpPr>
        <p:spPr/>
        <p:txBody>
          <a:bodyPr/>
          <a:lstStyle/>
          <a:p>
            <a:pPr defTabSz="46588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65887">
              <a:defRPr/>
            </a:pPr>
            <a:fld id="{DFD36AEC-38EE-4D79-939C-B3BE92C8B70A}" type="slidenum">
              <a:rPr lang="en-US">
                <a:solidFill>
                  <a:prstClr val="black"/>
                </a:solidFill>
                <a:latin typeface="Calibri" panose="020F0502020204030204"/>
              </a:rPr>
              <a:pPr defTabSz="46588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85962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5300" y="1155700"/>
            <a:ext cx="4154488" cy="3114675"/>
          </a:xfrm>
        </p:spPr>
      </p:sp>
      <p:sp>
        <p:nvSpPr>
          <p:cNvPr id="3" name="Notes Placeholder 2"/>
          <p:cNvSpPr>
            <a:spLocks noGrp="1"/>
          </p:cNvSpPr>
          <p:nvPr>
            <p:ph type="body" idx="1"/>
          </p:nvPr>
        </p:nvSpPr>
        <p:spPr/>
        <p:txBody>
          <a:bodyPr/>
          <a:lstStyle/>
          <a:p>
            <a:r>
              <a:rPr lang="en-US" dirty="0"/>
              <a:t>The feeling you get from some responses</a:t>
            </a:r>
            <a:r>
              <a:rPr lang="en-US" baseline="0" dirty="0"/>
              <a:t> influences your perception of other responses. Importance of the first few minutes of an interview (“first impression”).</a:t>
            </a:r>
          </a:p>
          <a:p>
            <a:r>
              <a:rPr lang="en-CA" baseline="0" dirty="0"/>
              <a:t>From AAMC - H</a:t>
            </a:r>
            <a:r>
              <a:rPr lang="en-US" baseline="0" dirty="0" err="1"/>
              <a:t>alo</a:t>
            </a:r>
            <a:r>
              <a:rPr lang="en-US" baseline="0" dirty="0"/>
              <a:t>/Horns effect: Allowing ratings of performance based on one response to influence ratings for another response. For example, allowing a rating on a question assessing teamwork to influence the rating on a question assessing motivation.  Also similar to primacy/recency – using how you feel about a previous answer to influence the following answer.</a:t>
            </a:r>
          </a:p>
          <a:p>
            <a:endParaRPr lang="en-US" baseline="0" dirty="0"/>
          </a:p>
          <a:p>
            <a:r>
              <a:rPr lang="en-US" b="0" i="0" dirty="0">
                <a:solidFill>
                  <a:srgbClr val="222222"/>
                </a:solidFill>
                <a:effectLst/>
                <a:latin typeface="Arial" panose="020B0604020202020204" pitchFamily="34" charset="0"/>
              </a:rPr>
              <a:t>MacDougall, M., Riley, S. C., Cameron, H. S., &amp; McKinstry, B. (2008). Halos and Horns in the Assessment of Undergraduate Medical Students: A Consistency-Based Approach. </a:t>
            </a:r>
            <a:r>
              <a:rPr lang="en-US" b="0" i="1" dirty="0">
                <a:solidFill>
                  <a:srgbClr val="222222"/>
                </a:solidFill>
                <a:effectLst/>
                <a:latin typeface="Arial" panose="020B0604020202020204" pitchFamily="34" charset="0"/>
              </a:rPr>
              <a:t>Journal of applied quantitative methods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a:t>
            </a:r>
            <a:r>
              <a:rPr lang="en-US" b="0" i="0" dirty="0">
                <a:solidFill>
                  <a:srgbClr val="222222"/>
                </a:solidFill>
                <a:effectLst/>
                <a:latin typeface="Arial" panose="020B0604020202020204" pitchFamily="34" charset="0"/>
              </a:rPr>
              <a:t>(2), 116-128.</a:t>
            </a:r>
          </a:p>
          <a:p>
            <a:endParaRPr lang="en-CA" baseline="0" dirty="0"/>
          </a:p>
          <a:p>
            <a:r>
              <a:rPr lang="en-US" baseline="0" dirty="0"/>
              <a:t> </a:t>
            </a:r>
          </a:p>
          <a:p>
            <a:endParaRPr lang="en-US" dirty="0"/>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21201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1136650"/>
            <a:ext cx="4083050" cy="3062288"/>
          </a:xfrm>
        </p:spPr>
      </p:sp>
      <p:sp>
        <p:nvSpPr>
          <p:cNvPr id="3" name="Notes Placeholder 2"/>
          <p:cNvSpPr>
            <a:spLocks noGrp="1"/>
          </p:cNvSpPr>
          <p:nvPr>
            <p:ph type="body" idx="1"/>
          </p:nvPr>
        </p:nvSpPr>
        <p:spPr/>
        <p:txBody>
          <a:bodyPr/>
          <a:lstStyle/>
          <a:p>
            <a:r>
              <a:rPr lang="en-US" dirty="0"/>
              <a:t>The feeling you get from some responses</a:t>
            </a:r>
            <a:r>
              <a:rPr lang="en-US" baseline="0" dirty="0"/>
              <a:t> influences your perception of other responses. Importance of the first few minutes of an interview (“first impression”).</a:t>
            </a:r>
          </a:p>
          <a:p>
            <a:r>
              <a:rPr lang="en-CA" baseline="0" dirty="0"/>
              <a:t>From AAMC - H</a:t>
            </a:r>
            <a:r>
              <a:rPr lang="en-US" baseline="0" dirty="0" err="1"/>
              <a:t>alo</a:t>
            </a:r>
            <a:r>
              <a:rPr lang="en-US" baseline="0" dirty="0"/>
              <a:t>/Horns effect: Allowing ratings of performance based on one response to influence ratings for another response. For example, allowing a rating on a question assessing teamwork to influence the rating on a question assessing motivation.  Also similar to primacy/recency – using how you feel about a previous answer to influence the following answer.</a:t>
            </a:r>
            <a:endParaRPr lang="en-CA" baseline="0" dirty="0"/>
          </a:p>
          <a:p>
            <a:endParaRPr lang="en-US" baseline="0" dirty="0"/>
          </a:p>
          <a:p>
            <a:endParaRPr lang="en-US" dirty="0"/>
          </a:p>
        </p:txBody>
      </p:sp>
      <p:sp>
        <p:nvSpPr>
          <p:cNvPr id="4" name="Date Placeholder 3"/>
          <p:cNvSpPr>
            <a:spLocks noGrp="1"/>
          </p:cNvSpPr>
          <p:nvPr>
            <p:ph type="dt" idx="10"/>
          </p:nvPr>
        </p:nvSpPr>
        <p:spPr/>
        <p:txBody>
          <a:bodyPr/>
          <a:lstStyle/>
          <a:p>
            <a:pPr defTabSz="46588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65887">
              <a:defRPr/>
            </a:pPr>
            <a:fld id="{DFD36AEC-38EE-4D79-939C-B3BE92C8B70A}" type="slidenum">
              <a:rPr lang="en-US">
                <a:solidFill>
                  <a:prstClr val="black"/>
                </a:solidFill>
                <a:latin typeface="Calibri" panose="020F0502020204030204"/>
              </a:rPr>
              <a:pPr defTabSz="46588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861022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5300" y="1155700"/>
            <a:ext cx="4154488" cy="3114675"/>
          </a:xfrm>
        </p:spPr>
      </p:sp>
      <p:sp>
        <p:nvSpPr>
          <p:cNvPr id="3" name="Notes Placeholder 2"/>
          <p:cNvSpPr>
            <a:spLocks noGrp="1"/>
          </p:cNvSpPr>
          <p:nvPr>
            <p:ph type="body" idx="1"/>
          </p:nvPr>
        </p:nvSpPr>
        <p:spPr/>
        <p:txBody>
          <a:bodyPr/>
          <a:lstStyle/>
          <a:p>
            <a:pPr defTabSz="949478">
              <a:defRPr/>
            </a:pPr>
            <a:r>
              <a:rPr lang="en-US" dirty="0"/>
              <a:t>Favouring those who are more similar to ourselves (or to people we know &amp; like). Common interests</a:t>
            </a:r>
            <a:r>
              <a:rPr lang="en-US" baseline="0" dirty="0"/>
              <a:t> can be very influential.</a:t>
            </a:r>
            <a:r>
              <a:rPr lang="en-US" dirty="0"/>
              <a:t> </a:t>
            </a:r>
          </a:p>
          <a:p>
            <a:pPr defTabSz="949478">
              <a:defRPr/>
            </a:pPr>
            <a:endParaRPr lang="en-US" baseline="0" dirty="0"/>
          </a:p>
          <a:p>
            <a:pPr defTabSz="949478">
              <a:defRPr/>
            </a:pPr>
            <a:r>
              <a:rPr lang="en-CA" dirty="0"/>
              <a:t>Personal example from April, 2022; AJ Hinch, Detroit Tigers manager, decides to start the season with 3 catchers on the roster.  It is rare – announcers thought it might be due to a bit of “catcher bias” since Hinch was a catcher when he played.</a:t>
            </a:r>
            <a:endParaRPr lang="en-US" baseline="0" dirty="0"/>
          </a:p>
          <a:p>
            <a:pPr defTabSz="949478">
              <a:defRPr/>
            </a:pPr>
            <a:endParaRPr lang="en-US" baseline="0" dirty="0"/>
          </a:p>
          <a:p>
            <a:pPr defTabSz="949478">
              <a:defRPr/>
            </a:pPr>
            <a:r>
              <a:rPr lang="en-US" b="0" i="0" dirty="0">
                <a:solidFill>
                  <a:srgbClr val="222222"/>
                </a:solidFill>
                <a:effectLst/>
                <a:latin typeface="Arial" panose="020B0604020202020204" pitchFamily="34" charset="0"/>
              </a:rPr>
              <a:t>May, G. L. (2008). The effect of rater training on reducing social style bias in peer evaluation. </a:t>
            </a:r>
            <a:r>
              <a:rPr lang="en-US" b="0" i="1" dirty="0">
                <a:solidFill>
                  <a:srgbClr val="222222"/>
                </a:solidFill>
                <a:effectLst/>
                <a:latin typeface="Arial" panose="020B0604020202020204" pitchFamily="34" charset="0"/>
              </a:rPr>
              <a:t>Business Communication Quarterly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71</a:t>
            </a:r>
            <a:r>
              <a:rPr lang="en-US" b="0" i="0" dirty="0">
                <a:solidFill>
                  <a:srgbClr val="222222"/>
                </a:solidFill>
                <a:effectLst/>
                <a:latin typeface="Arial" panose="020B0604020202020204" pitchFamily="34" charset="0"/>
              </a:rPr>
              <a:t>(3), 297-313. (also relevant to halo)</a:t>
            </a:r>
            <a:endParaRPr lang="en-US" dirty="0"/>
          </a:p>
          <a:p>
            <a:endParaRPr lang="en-US" dirty="0"/>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579778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US"/>
              <a:t>This bias can build on any of the previous ones – placing more value on information that supports your existing belief.  We notice, remember, &amp; interpret behaviour that reinforces our beliefs.</a:t>
            </a:r>
          </a:p>
          <a:p>
            <a:endParaRPr lang="en-US"/>
          </a:p>
        </p:txBody>
      </p:sp>
      <p:sp>
        <p:nvSpPr>
          <p:cNvPr id="4" name="Slide Number Placeholder 3"/>
          <p:cNvSpPr>
            <a:spLocks noGrp="1"/>
          </p:cNvSpPr>
          <p:nvPr>
            <p:ph type="sldNum" sz="quarter" idx="10"/>
          </p:nvPr>
        </p:nvSpPr>
        <p:spPr/>
        <p:txBody>
          <a:bodyPr/>
          <a:lstStyle/>
          <a:p>
            <a:pPr defTabSz="931774">
              <a:defRPr/>
            </a:pPr>
            <a:fld id="{6F6997CA-7F29-482C-A788-AC8E2F3398F7}"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52095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1095375"/>
            <a:ext cx="3948113" cy="2960688"/>
          </a:xfrm>
        </p:spPr>
      </p:sp>
      <p:sp>
        <p:nvSpPr>
          <p:cNvPr id="3" name="Notes Placeholder 2"/>
          <p:cNvSpPr>
            <a:spLocks noGrp="1"/>
          </p:cNvSpPr>
          <p:nvPr>
            <p:ph type="body" idx="1"/>
          </p:nvPr>
        </p:nvSpPr>
        <p:spPr/>
        <p:txBody>
          <a:bodyPr/>
          <a:lstStyle/>
          <a:p>
            <a:r>
              <a:rPr lang="en-CA"/>
              <a:t>Make a disclosure that this session will NOT be free of bias.  My first bias is that I like using humour &amp; comics.</a:t>
            </a:r>
            <a:endParaRPr lang="en-US"/>
          </a:p>
        </p:txBody>
      </p:sp>
      <p:sp>
        <p:nvSpPr>
          <p:cNvPr id="4" name="Date Placeholder 3"/>
          <p:cNvSpPr>
            <a:spLocks noGrp="1"/>
          </p:cNvSpPr>
          <p:nvPr>
            <p:ph type="dt" idx="10"/>
          </p:nvPr>
        </p:nvSpPr>
        <p:spPr/>
        <p:txBody>
          <a:bodyPr/>
          <a:lstStyle/>
          <a:p>
            <a:pPr defTabSz="949478">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49478">
              <a:defRPr/>
            </a:pPr>
            <a:fld id="{DFD36AEC-38EE-4D79-939C-B3BE92C8B70A}" type="slidenum">
              <a:rPr lang="en-US">
                <a:solidFill>
                  <a:prstClr val="black"/>
                </a:solidFill>
                <a:latin typeface="Calibri" panose="020F0502020204030204"/>
              </a:rPr>
              <a:pPr defTabSz="94947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3439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CA" dirty="0"/>
              <a:t>Group decisions can overcome some individual bias but individuals bring their biases into the groups &amp; group dynamics have unique biases as well.</a:t>
            </a:r>
          </a:p>
          <a:p>
            <a:endParaRPr lang="en-CA" dirty="0"/>
          </a:p>
          <a:p>
            <a:endParaRPr lang="en-CA" dirty="0"/>
          </a:p>
          <a:p>
            <a:r>
              <a:rPr lang="en-CA" dirty="0"/>
              <a:t>Studies showing diagnosis accuracy improved via group decision compared with single-best individual.</a:t>
            </a:r>
          </a:p>
          <a:p>
            <a:r>
              <a:rPr lang="en-US" dirty="0" err="1"/>
              <a:t>Kurvers</a:t>
            </a:r>
            <a:r>
              <a:rPr lang="en-US" dirty="0"/>
              <a:t> R, Herzog SM, </a:t>
            </a:r>
            <a:r>
              <a:rPr lang="en-US" dirty="0" err="1"/>
              <a:t>Hertwig</a:t>
            </a:r>
            <a:r>
              <a:rPr lang="en-US" dirty="0"/>
              <a:t> R, Krause J, Carney PA, Bogart A, </a:t>
            </a:r>
            <a:r>
              <a:rPr lang="en-US" dirty="0" err="1"/>
              <a:t>Argenziano</a:t>
            </a:r>
            <a:r>
              <a:rPr lang="en-US" dirty="0"/>
              <a:t> G, </a:t>
            </a:r>
            <a:r>
              <a:rPr lang="en-US" dirty="0" err="1"/>
              <a:t>Zalaudek</a:t>
            </a:r>
            <a:r>
              <a:rPr lang="en-US" dirty="0"/>
              <a:t> I, Wolf M. 2016 Boosting medical diagnostics by pooling independent </a:t>
            </a:r>
            <a:r>
              <a:rPr lang="en-US" dirty="0" err="1"/>
              <a:t>judgments.Proc</a:t>
            </a:r>
            <a:r>
              <a:rPr lang="en-US" dirty="0"/>
              <a:t>. Natl Acad. Sci. USA 113, 8777–8782. (doi:10.1073/pnas.1601827113)  </a:t>
            </a:r>
          </a:p>
          <a:p>
            <a:r>
              <a:rPr lang="en-US" dirty="0" err="1"/>
              <a:t>Kurvers</a:t>
            </a:r>
            <a:r>
              <a:rPr lang="en-US" dirty="0"/>
              <a:t> RHJM, Krause J, </a:t>
            </a:r>
            <a:r>
              <a:rPr lang="en-US" dirty="0" err="1"/>
              <a:t>Argenziano</a:t>
            </a:r>
            <a:r>
              <a:rPr lang="en-US" dirty="0"/>
              <a:t> G, </a:t>
            </a:r>
            <a:r>
              <a:rPr lang="en-US" dirty="0" err="1"/>
              <a:t>Zalaudek</a:t>
            </a:r>
            <a:r>
              <a:rPr lang="en-US" dirty="0"/>
              <a:t> I, Wolf M. 2015 Detection accuracy of collective intelligence assessments for skin cancer diagnosis. JAMA Dermatol.151, 1. (doi:10.1001/</a:t>
            </a:r>
            <a:r>
              <a:rPr lang="en-US" dirty="0" err="1"/>
              <a:t>jamadermatol</a:t>
            </a:r>
            <a:r>
              <a:rPr lang="en-US" dirty="0"/>
              <a:t>. 2015.3149) </a:t>
            </a:r>
          </a:p>
          <a:p>
            <a:r>
              <a:rPr lang="en-US" dirty="0"/>
              <a:t>Wolf M, Krause J, Carney PA, Bogart A, </a:t>
            </a:r>
            <a:r>
              <a:rPr lang="en-US" dirty="0" err="1"/>
              <a:t>Kurvers</a:t>
            </a:r>
            <a:r>
              <a:rPr lang="en-US" dirty="0"/>
              <a:t> RHJM. 2015 Collective intelligence meets medical decision-making: the collective outperforms the best </a:t>
            </a:r>
            <a:r>
              <a:rPr lang="en-US" dirty="0" err="1"/>
              <a:t>radiologist.PLoS</a:t>
            </a:r>
            <a:r>
              <a:rPr lang="en-US" dirty="0"/>
              <a:t> ONE 10, 1–10. (doi:10.1371/ journal.pone.0134269)</a:t>
            </a:r>
          </a:p>
        </p:txBody>
      </p:sp>
      <p:sp>
        <p:nvSpPr>
          <p:cNvPr id="4" name="Slide Number Placeholder 3"/>
          <p:cNvSpPr>
            <a:spLocks noGrp="1"/>
          </p:cNvSpPr>
          <p:nvPr>
            <p:ph type="sldNum" sz="quarter" idx="5"/>
          </p:nvPr>
        </p:nvSpPr>
        <p:spPr/>
        <p:txBody>
          <a:bodyPr/>
          <a:lstStyle/>
          <a:p>
            <a:pPr defTabSz="931774">
              <a:defRPr/>
            </a:pPr>
            <a:fld id="{FB3DDF4F-1D4F-428A-B509-DFB71599D81C}"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872057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2800" y="1052513"/>
            <a:ext cx="3794125" cy="2846387"/>
          </a:xfrm>
        </p:spPr>
      </p:sp>
      <p:sp>
        <p:nvSpPr>
          <p:cNvPr id="3" name="Notes Placeholder 2"/>
          <p:cNvSpPr>
            <a:spLocks noGrp="1"/>
          </p:cNvSpPr>
          <p:nvPr>
            <p:ph type="body" idx="1"/>
          </p:nvPr>
        </p:nvSpPr>
        <p:spPr/>
        <p:txBody>
          <a:bodyPr/>
          <a:lstStyle/>
          <a:p>
            <a:r>
              <a:rPr lang="en-US"/>
              <a:t>Many of these are related to psychological phenomena; we are driven by status, reputation, fitting in, etc.</a:t>
            </a:r>
          </a:p>
          <a:p>
            <a:r>
              <a:rPr lang="en-US"/>
              <a:t>Authority</a:t>
            </a:r>
            <a:r>
              <a:rPr lang="en-US" baseline="0"/>
              <a:t> bias - d</a:t>
            </a:r>
            <a:r>
              <a:rPr lang="en-US"/>
              <a:t>eclining</a:t>
            </a:r>
            <a:r>
              <a:rPr lang="en-US" baseline="0"/>
              <a:t> to disagree with someone – likely due to power differential or persuasiveness.  Thus the group decision can be swayed by one (or few) individual.</a:t>
            </a:r>
          </a:p>
          <a:p>
            <a:r>
              <a:rPr lang="en-US" baseline="0"/>
              <a:t>Bandwagon - believing things simply because others do.  </a:t>
            </a:r>
          </a:p>
          <a:p>
            <a:r>
              <a:rPr lang="en-US" baseline="0"/>
              <a:t>Groupthink – striving for consensus, conformity, harmony – through socialization, individuals adapt to each other’s knowledge (i.e. the benefits of several </a:t>
            </a:r>
            <a:r>
              <a:rPr lang="en-US" b="1" baseline="0"/>
              <a:t>independent</a:t>
            </a:r>
            <a:r>
              <a:rPr lang="en-US" baseline="0"/>
              <a:t> ideas are lost).  Can result from a </a:t>
            </a:r>
            <a:r>
              <a:rPr lang="en-US" b="1" baseline="0"/>
              <a:t>desire to fit in </a:t>
            </a:r>
            <a:r>
              <a:rPr lang="en-US" baseline="0"/>
              <a:t>or thinking someone else has better ideas/knowledge.  Beliefs &amp; behaviours can rapidly spread through a group.</a:t>
            </a:r>
          </a:p>
          <a:p>
            <a:r>
              <a:rPr lang="en-US"/>
              <a:t>Status quo bias - a preference for the current state of affairs. The current baseline (or status quo) is taken as a reference point.</a:t>
            </a:r>
            <a:endParaRPr lang="en-CA"/>
          </a:p>
          <a:p>
            <a:r>
              <a:rPr lang="en-CA"/>
              <a:t>For an example of this use the point of 25% plus applicant pool being female</a:t>
            </a:r>
            <a:r>
              <a:rPr lang="en-CA" baseline="0"/>
              <a:t> reduced/eliminated bias vs. women. </a:t>
            </a:r>
            <a:r>
              <a:rPr lang="en-US"/>
              <a:t>Isaac, C., Lee, B., &amp; Carnes, M. (2009). Interventions that affect gender bias in hiring: A systematic review. </a:t>
            </a:r>
            <a:r>
              <a:rPr lang="en-US" i="1"/>
              <a:t>Academic medicine: journal of the Association of American Medical Colleges</a:t>
            </a:r>
            <a:r>
              <a:rPr lang="en-US"/>
              <a:t>, </a:t>
            </a:r>
            <a:r>
              <a:rPr lang="en-US" i="1"/>
              <a:t>84</a:t>
            </a:r>
            <a:r>
              <a:rPr lang="en-US"/>
              <a:t>(10), 1440.</a:t>
            </a:r>
          </a:p>
          <a:p>
            <a:endParaRPr lang="en-US" baseline="0"/>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828016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5300" y="1155700"/>
            <a:ext cx="4154488" cy="3114675"/>
          </a:xfrm>
        </p:spPr>
      </p:sp>
      <p:sp>
        <p:nvSpPr>
          <p:cNvPr id="3" name="Notes Placeholder 2"/>
          <p:cNvSpPr>
            <a:spLocks noGrp="1"/>
          </p:cNvSpPr>
          <p:nvPr>
            <p:ph type="body" idx="1"/>
          </p:nvPr>
        </p:nvSpPr>
        <p:spPr/>
        <p:txBody>
          <a:bodyPr/>
          <a:lstStyle/>
          <a:p>
            <a:r>
              <a:rPr lang="en-US" baseline="0"/>
              <a:t>Shared information bias – group members discussing information that they all have access to while ignoring equally important information that is available to only a few of the members.</a:t>
            </a:r>
            <a:endParaRPr lang="en-US"/>
          </a:p>
          <a:p>
            <a:r>
              <a:rPr lang="en-CA"/>
              <a:t>Highlights need for diversity on teams.  If members of a team have similar backgrounds &amp;/or experiences, they may have similar ideas.  For example, the inferences &amp; assumptions they make may be the same. Individuals in these groups may also acquire new evidence in similar ways.</a:t>
            </a:r>
          </a:p>
          <a:p>
            <a:endParaRPr lang="en-CA"/>
          </a:p>
          <a:p>
            <a:r>
              <a:rPr lang="en-US" b="0" i="0">
                <a:solidFill>
                  <a:srgbClr val="222222"/>
                </a:solidFill>
                <a:effectLst/>
                <a:latin typeface="Arial" panose="020B0604020202020204" pitchFamily="34" charset="0"/>
              </a:rPr>
              <a:t>Kerr, N. L., &amp; Tindale, R. S. (2004). Group performance and decision making. </a:t>
            </a:r>
            <a:r>
              <a:rPr lang="en-US" b="0" i="1" err="1">
                <a:solidFill>
                  <a:srgbClr val="222222"/>
                </a:solidFill>
                <a:effectLst/>
                <a:latin typeface="Arial" panose="020B0604020202020204" pitchFamily="34" charset="0"/>
              </a:rPr>
              <a:t>Annu</a:t>
            </a:r>
            <a:r>
              <a:rPr lang="en-US" b="0" i="1">
                <a:solidFill>
                  <a:srgbClr val="222222"/>
                </a:solidFill>
                <a:effectLst/>
                <a:latin typeface="Arial" panose="020B0604020202020204" pitchFamily="34" charset="0"/>
              </a:rPr>
              <a:t>. Rev. Psychol.</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55</a:t>
            </a:r>
            <a:r>
              <a:rPr lang="en-US" b="0" i="0">
                <a:solidFill>
                  <a:srgbClr val="222222"/>
                </a:solidFill>
                <a:effectLst/>
                <a:latin typeface="Arial" panose="020B0604020202020204" pitchFamily="34" charset="0"/>
              </a:rPr>
              <a:t>, 623-655.</a:t>
            </a:r>
            <a:endParaRPr lang="en-US"/>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809047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An example already used was the</a:t>
            </a:r>
            <a:r>
              <a:rPr lang="en-CA" baseline="0"/>
              <a:t> study (one of many) showing responses to email differed based on gender &amp; ethnicity of the name.</a:t>
            </a:r>
          </a:p>
          <a:p>
            <a:endParaRPr lang="en-CA" baseline="0"/>
          </a:p>
          <a:p>
            <a:r>
              <a:rPr lang="en-US">
                <a:latin typeface="Calibri" panose="020F0502020204030204" pitchFamily="34" charset="0"/>
                <a:ea typeface="Calibri" panose="020F0502020204030204" pitchFamily="34" charset="0"/>
              </a:rPr>
              <a:t>Greenwald, A. G., &amp; Banaji, M. R. (1995). Implicit social cognition: Attitudes, self-esteem, and stereotypes. </a:t>
            </a:r>
            <a:r>
              <a:rPr lang="en-US" i="1">
                <a:latin typeface="Calibri" panose="020F0502020204030204" pitchFamily="34" charset="0"/>
                <a:ea typeface="Calibri" panose="020F0502020204030204" pitchFamily="34" charset="0"/>
              </a:rPr>
              <a:t>Psychological Review, 102</a:t>
            </a:r>
            <a:r>
              <a:rPr lang="en-US">
                <a:latin typeface="Calibri" panose="020F0502020204030204" pitchFamily="34" charset="0"/>
                <a:ea typeface="Calibri" panose="020F0502020204030204" pitchFamily="34" charset="0"/>
              </a:rPr>
              <a:t>, 4–27. This study was the reason for creating the IAT – the knowledge that social behaviour often operates in unconscious fashion.</a:t>
            </a:r>
            <a:endParaRPr lang="en-CA"/>
          </a:p>
          <a:p>
            <a:endParaRPr lang="en-CA"/>
          </a:p>
          <a:p>
            <a:r>
              <a:rPr lang="en-US"/>
              <a:t>McConnell, A. R., &amp; </a:t>
            </a:r>
            <a:r>
              <a:rPr lang="en-US" err="1"/>
              <a:t>Leibold</a:t>
            </a:r>
            <a:r>
              <a:rPr lang="en-US"/>
              <a:t>, J. M. (2001). Relations among the Implicit Association Test, discriminatory behavior, and explicit measures of racial attitudes. </a:t>
            </a:r>
            <a:r>
              <a:rPr lang="en-US" i="1"/>
              <a:t>Journal of experimental Social psychology</a:t>
            </a:r>
            <a:r>
              <a:rPr lang="en-US"/>
              <a:t>, </a:t>
            </a:r>
            <a:r>
              <a:rPr lang="en-US" i="1"/>
              <a:t>37</a:t>
            </a:r>
            <a:r>
              <a:rPr lang="en-US"/>
              <a:t>(5), 435-442.</a:t>
            </a:r>
          </a:p>
          <a:p>
            <a:r>
              <a:rPr lang="en-US">
                <a:latin typeface="Calibri" panose="020F0502020204030204" pitchFamily="34" charset="0"/>
                <a:ea typeface="Calibri" panose="020F0502020204030204" pitchFamily="34" charset="0"/>
              </a:rPr>
              <a:t>FitzGerald, C., &amp; Hurst, S. (2017). Implicit bias in healthcare professionals: a systematic review. </a:t>
            </a:r>
            <a:r>
              <a:rPr lang="en-US" i="1">
                <a:latin typeface="Calibri" panose="020F0502020204030204" pitchFamily="34" charset="0"/>
                <a:ea typeface="Calibri" panose="020F0502020204030204" pitchFamily="34" charset="0"/>
              </a:rPr>
              <a:t>BMC medical ethics</a:t>
            </a:r>
            <a:r>
              <a:rPr lang="en-US">
                <a:latin typeface="Calibri" panose="020F0502020204030204" pitchFamily="34" charset="0"/>
                <a:ea typeface="Calibri" panose="020F0502020204030204" pitchFamily="34" charset="0"/>
              </a:rPr>
              <a:t>, </a:t>
            </a:r>
            <a:r>
              <a:rPr lang="en-US" i="1">
                <a:latin typeface="Calibri" panose="020F0502020204030204" pitchFamily="34" charset="0"/>
                <a:ea typeface="Calibri" panose="020F0502020204030204" pitchFamily="34" charset="0"/>
              </a:rPr>
              <a:t>18</a:t>
            </a:r>
            <a:r>
              <a:rPr lang="en-US">
                <a:latin typeface="Calibri" panose="020F0502020204030204" pitchFamily="34" charset="0"/>
                <a:ea typeface="Calibri" panose="020F0502020204030204" pitchFamily="34" charset="0"/>
              </a:rPr>
              <a:t>(1), 19. More about patient-physician interactions &amp; diagnostic decisions but easily transferrable to this context.</a:t>
            </a:r>
          </a:p>
          <a:p>
            <a:endParaRPr lang="en-US">
              <a:latin typeface="Calibri" panose="020F0502020204030204" pitchFamily="34" charset="0"/>
              <a:ea typeface="Calibri" panose="020F0502020204030204" pitchFamily="34" charset="0"/>
            </a:endParaRPr>
          </a:p>
          <a:p>
            <a:pPr defTabSz="949478">
              <a:defRPr/>
            </a:pPr>
            <a:r>
              <a:rPr lang="en-US">
                <a:solidFill>
                  <a:srgbClr val="222222"/>
                </a:solidFill>
                <a:latin typeface="Arial" panose="020B0604020202020204" pitchFamily="34" charset="0"/>
              </a:rPr>
              <a:t>Elliott, A. M., Alexander, S. C., </a:t>
            </a:r>
            <a:r>
              <a:rPr lang="en-US" err="1">
                <a:solidFill>
                  <a:srgbClr val="222222"/>
                </a:solidFill>
                <a:latin typeface="Arial" panose="020B0604020202020204" pitchFamily="34" charset="0"/>
              </a:rPr>
              <a:t>Mescher</a:t>
            </a:r>
            <a:r>
              <a:rPr lang="en-US">
                <a:solidFill>
                  <a:srgbClr val="222222"/>
                </a:solidFill>
                <a:latin typeface="Arial" panose="020B0604020202020204" pitchFamily="34" charset="0"/>
              </a:rPr>
              <a:t>, C. A., Mohan, D., &amp; </a:t>
            </a:r>
            <a:r>
              <a:rPr lang="en-US" err="1">
                <a:solidFill>
                  <a:srgbClr val="222222"/>
                </a:solidFill>
                <a:latin typeface="Arial" panose="020B0604020202020204" pitchFamily="34" charset="0"/>
              </a:rPr>
              <a:t>Barnato</a:t>
            </a:r>
            <a:r>
              <a:rPr lang="en-US">
                <a:solidFill>
                  <a:srgbClr val="222222"/>
                </a:solidFill>
                <a:latin typeface="Arial" panose="020B0604020202020204" pitchFamily="34" charset="0"/>
              </a:rPr>
              <a:t>, A. E. (2016). Differences in physicians' verbal and nonverbal communication with black and white patients at the end of life. </a:t>
            </a:r>
            <a:r>
              <a:rPr lang="en-US" i="1">
                <a:solidFill>
                  <a:srgbClr val="222222"/>
                </a:solidFill>
                <a:latin typeface="Arial" panose="020B0604020202020204" pitchFamily="34" charset="0"/>
              </a:rPr>
              <a:t>Journal of pain and symptom management</a:t>
            </a:r>
            <a:r>
              <a:rPr lang="en-US">
                <a:solidFill>
                  <a:srgbClr val="222222"/>
                </a:solidFill>
                <a:latin typeface="Arial" panose="020B0604020202020204" pitchFamily="34" charset="0"/>
              </a:rPr>
              <a:t>, </a:t>
            </a:r>
            <a:r>
              <a:rPr lang="en-US" i="1">
                <a:solidFill>
                  <a:srgbClr val="222222"/>
                </a:solidFill>
                <a:latin typeface="Arial" panose="020B0604020202020204" pitchFamily="34" charset="0"/>
              </a:rPr>
              <a:t>51</a:t>
            </a:r>
            <a:r>
              <a:rPr lang="en-US">
                <a:solidFill>
                  <a:srgbClr val="222222"/>
                </a:solidFill>
                <a:latin typeface="Arial" panose="020B0604020202020204" pitchFamily="34" charset="0"/>
              </a:rPr>
              <a:t>(1), 1-8. </a:t>
            </a:r>
            <a:r>
              <a:rPr lang="en-US"/>
              <a:t>In this small regional sample, hospital-based physicians have similar verbal communication behaviors when discussing end-of-life care for otherwise similar black and white patients but exhibit significantly fewer positive, rapport-building nonverbal cues with black patients (ex: distance from patient, open body language, touching patient).</a:t>
            </a:r>
          </a:p>
          <a:p>
            <a:pPr defTabSz="949478">
              <a:defRPr/>
            </a:pPr>
            <a:endParaRPr lang="en-US"/>
          </a:p>
          <a:p>
            <a:pPr defTabSz="949478">
              <a:defRPr/>
            </a:pPr>
            <a:r>
              <a:rPr lang="en-US" b="0" i="0">
                <a:solidFill>
                  <a:srgbClr val="222222"/>
                </a:solidFill>
                <a:effectLst/>
                <a:latin typeface="Arial" panose="020B0604020202020204" pitchFamily="34" charset="0"/>
              </a:rPr>
              <a:t>Kang, J., Dasgupta, N., </a:t>
            </a:r>
            <a:r>
              <a:rPr lang="en-US" b="0" i="0" err="1">
                <a:solidFill>
                  <a:srgbClr val="222222"/>
                </a:solidFill>
                <a:effectLst/>
                <a:latin typeface="Arial" panose="020B0604020202020204" pitchFamily="34" charset="0"/>
              </a:rPr>
              <a:t>Yogeeswaran</a:t>
            </a:r>
            <a:r>
              <a:rPr lang="en-US" b="0" i="0">
                <a:solidFill>
                  <a:srgbClr val="222222"/>
                </a:solidFill>
                <a:effectLst/>
                <a:latin typeface="Arial" panose="020B0604020202020204" pitchFamily="34" charset="0"/>
              </a:rPr>
              <a:t>, K., &amp; Blasi, G. (2010). Are ideal litigators white? Measuring the myth of colorblindness. </a:t>
            </a:r>
            <a:r>
              <a:rPr lang="en-US" b="0" i="1">
                <a:solidFill>
                  <a:srgbClr val="222222"/>
                </a:solidFill>
                <a:effectLst/>
                <a:latin typeface="Arial" panose="020B0604020202020204" pitchFamily="34" charset="0"/>
              </a:rPr>
              <a:t>Journal of Empirical Legal Studies</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7</a:t>
            </a:r>
            <a:r>
              <a:rPr lang="en-US" b="0" i="0">
                <a:solidFill>
                  <a:srgbClr val="222222"/>
                </a:solidFill>
                <a:effectLst/>
                <a:latin typeface="Arial" panose="020B0604020202020204" pitchFamily="34" charset="0"/>
              </a:rPr>
              <a:t>(4), 886-915.  IAT &amp; the connection to behavior.</a:t>
            </a:r>
          </a:p>
          <a:p>
            <a:pPr defTabSz="949478">
              <a:defRPr/>
            </a:pPr>
            <a:endParaRPr lang="en-US">
              <a:solidFill>
                <a:srgbClr val="222222"/>
              </a:solidFill>
              <a:latin typeface="Arial" panose="020B0604020202020204" pitchFamily="34" charset="0"/>
            </a:endParaRPr>
          </a:p>
          <a:p>
            <a:r>
              <a:rPr lang="en-US">
                <a:latin typeface="Calibri" panose="020F0502020204030204" pitchFamily="34" charset="0"/>
                <a:ea typeface="Calibri" panose="020F0502020204030204" pitchFamily="34" charset="0"/>
              </a:rPr>
              <a:t>Chen, M., &amp; </a:t>
            </a:r>
            <a:r>
              <a:rPr lang="en-US" err="1">
                <a:latin typeface="Calibri" panose="020F0502020204030204" pitchFamily="34" charset="0"/>
                <a:ea typeface="Calibri" panose="020F0502020204030204" pitchFamily="34" charset="0"/>
              </a:rPr>
              <a:t>Bargh</a:t>
            </a:r>
            <a:r>
              <a:rPr lang="en-US">
                <a:latin typeface="Calibri" panose="020F0502020204030204" pitchFamily="34" charset="0"/>
                <a:ea typeface="Calibri" panose="020F0502020204030204" pitchFamily="34" charset="0"/>
              </a:rPr>
              <a:t>, J. A. (1997). Nonconscious behavioral confirmation processes: The self-fulfilling consequences of automatic stereotype activation. </a:t>
            </a:r>
            <a:r>
              <a:rPr lang="en-US" i="1">
                <a:latin typeface="Calibri" panose="020F0502020204030204" pitchFamily="34" charset="0"/>
                <a:ea typeface="Calibri" panose="020F0502020204030204" pitchFamily="34" charset="0"/>
              </a:rPr>
              <a:t>Journal of Experimental Social Psychology</a:t>
            </a:r>
            <a:r>
              <a:rPr lang="en-US">
                <a:latin typeface="Calibri" panose="020F0502020204030204" pitchFamily="34" charset="0"/>
                <a:ea typeface="Calibri" panose="020F0502020204030204" pitchFamily="34" charset="0"/>
              </a:rPr>
              <a:t>, </a:t>
            </a:r>
            <a:r>
              <a:rPr lang="en-US" i="1">
                <a:latin typeface="Calibri" panose="020F0502020204030204" pitchFamily="34" charset="0"/>
                <a:ea typeface="Calibri" panose="020F0502020204030204" pitchFamily="34" charset="0"/>
              </a:rPr>
              <a:t>33</a:t>
            </a:r>
            <a:r>
              <a:rPr lang="en-US">
                <a:latin typeface="Calibri" panose="020F0502020204030204" pitchFamily="34" charset="0"/>
                <a:ea typeface="Calibri" panose="020F0502020204030204" pitchFamily="34" charset="0"/>
              </a:rPr>
              <a:t>(5), 541-560.</a:t>
            </a:r>
          </a:p>
          <a:p>
            <a:r>
              <a:rPr lang="en-US">
                <a:latin typeface="Calibri" panose="020F0502020204030204" pitchFamily="34" charset="0"/>
                <a:ea typeface="Calibri" panose="020F0502020204030204" pitchFamily="34" charset="0"/>
              </a:rPr>
              <a:t> </a:t>
            </a:r>
          </a:p>
          <a:p>
            <a:r>
              <a:rPr lang="en-US">
                <a:latin typeface="Calibri" panose="020F0502020204030204" pitchFamily="34" charset="0"/>
                <a:ea typeface="Calibri" panose="020F0502020204030204" pitchFamily="34" charset="0"/>
              </a:rPr>
              <a:t>Fazio, R. H., Jackson, J. R., Dunton, B. C., &amp; Williams, C. J. (1995). Variability in automatic activation as an unobtrusive measure of racial attitudes: A bona fide pipeline?. </a:t>
            </a:r>
            <a:r>
              <a:rPr lang="en-US" i="1">
                <a:latin typeface="Calibri" panose="020F0502020204030204" pitchFamily="34" charset="0"/>
                <a:ea typeface="Calibri" panose="020F0502020204030204" pitchFamily="34" charset="0"/>
              </a:rPr>
              <a:t>Journal of personality and social psychology</a:t>
            </a:r>
            <a:r>
              <a:rPr lang="en-US">
                <a:latin typeface="Calibri" panose="020F0502020204030204" pitchFamily="34" charset="0"/>
                <a:ea typeface="Calibri" panose="020F0502020204030204" pitchFamily="34" charset="0"/>
              </a:rPr>
              <a:t>, </a:t>
            </a:r>
            <a:r>
              <a:rPr lang="en-US" i="1">
                <a:latin typeface="Calibri" panose="020F0502020204030204" pitchFamily="34" charset="0"/>
                <a:ea typeface="Calibri" panose="020F0502020204030204" pitchFamily="34" charset="0"/>
              </a:rPr>
              <a:t>69</a:t>
            </a:r>
            <a:r>
              <a:rPr lang="en-US">
                <a:latin typeface="Calibri" panose="020F0502020204030204" pitchFamily="34" charset="0"/>
                <a:ea typeface="Calibri" panose="020F0502020204030204" pitchFamily="34" charset="0"/>
              </a:rPr>
              <a:t>(6), 1013.</a:t>
            </a:r>
          </a:p>
          <a:p>
            <a:endParaRPr lang="en-US">
              <a:latin typeface="Calibri" panose="020F0502020204030204" pitchFamily="34" charset="0"/>
              <a:ea typeface="Calibri" panose="020F0502020204030204" pitchFamily="34" charset="0"/>
            </a:endParaRPr>
          </a:p>
          <a:p>
            <a:pPr defTabSz="949478">
              <a:defRPr/>
            </a:pPr>
            <a:r>
              <a:rPr lang="en-US" b="0" i="0">
                <a:solidFill>
                  <a:srgbClr val="222222"/>
                </a:solidFill>
                <a:effectLst/>
                <a:latin typeface="Arial" panose="020B0604020202020204" pitchFamily="34" charset="0"/>
              </a:rPr>
              <a:t>Stivers, T., &amp; Majid, A. (2007). Questioning children: Interactional evidence of implicit bias in medical interviews. </a:t>
            </a:r>
            <a:r>
              <a:rPr lang="en-US" b="0" i="1">
                <a:solidFill>
                  <a:srgbClr val="222222"/>
                </a:solidFill>
                <a:effectLst/>
                <a:latin typeface="Arial" panose="020B0604020202020204" pitchFamily="34" charset="0"/>
              </a:rPr>
              <a:t>Social Psychology Quarterly</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70</a:t>
            </a:r>
            <a:r>
              <a:rPr lang="en-US" b="0" i="0">
                <a:solidFill>
                  <a:srgbClr val="222222"/>
                </a:solidFill>
                <a:effectLst/>
                <a:latin typeface="Arial" panose="020B0604020202020204" pitchFamily="34" charset="0"/>
              </a:rPr>
              <a:t>(4), 424-441.</a:t>
            </a:r>
          </a:p>
          <a:p>
            <a:endParaRPr lang="en-US">
              <a:latin typeface="Calibri" panose="020F0502020204030204" pitchFamily="34" charset="0"/>
              <a:ea typeface="Calibri" panose="020F0502020204030204" pitchFamily="34" charset="0"/>
            </a:endParaRPr>
          </a:p>
          <a:p>
            <a:pPr defTabSz="949478">
              <a:defRPr/>
            </a:pPr>
            <a:endParaRPr lang="en-US"/>
          </a:p>
          <a:p>
            <a:pPr defTabSz="949478">
              <a:defRPr/>
            </a:pPr>
            <a:endParaRPr lang="en-US"/>
          </a:p>
          <a:p>
            <a:pPr defTabSz="949478">
              <a:defRPr/>
            </a:pPr>
            <a:r>
              <a:rPr lang="en-US"/>
              <a:t>Note Jerry Kang has a TED Talk (I have a screen shot in my bias resources) with a slide with several studies showing the link between implicit bias &amp; behaviour.</a:t>
            </a:r>
          </a:p>
          <a:p>
            <a:pPr defTabSz="949478">
              <a:defRPr/>
            </a:pPr>
            <a:endParaRPr lang="en-US"/>
          </a:p>
          <a:p>
            <a:pPr defTabSz="949478">
              <a:defRPr/>
            </a:pPr>
            <a:endParaRPr lang="en-US"/>
          </a:p>
          <a:p>
            <a:pPr defTabSz="949478">
              <a:defRPr/>
            </a:pPr>
            <a:endParaRPr lang="en-US"/>
          </a:p>
          <a:p>
            <a:pPr defTabSz="949478">
              <a:defRPr/>
            </a:pPr>
            <a:endParaRPr lang="en-US">
              <a:solidFill>
                <a:srgbClr val="222222"/>
              </a:solidFill>
              <a:latin typeface="Arial" panose="020B0604020202020204" pitchFamily="34" charset="0"/>
            </a:endParaRPr>
          </a:p>
          <a:p>
            <a:endParaRPr lang="en-US">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pPr defTabSz="931774">
              <a:defRPr/>
            </a:pPr>
            <a:fld id="{BE16DF58-DE0C-490F-AA47-FF5BBB96C001}"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153635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Before looking at the ways it may manifest in healthcare,</a:t>
            </a:r>
            <a:r>
              <a:rPr lang="en-CA" baseline="0"/>
              <a:t> let’s start by thinking about groups that may be susceptible.  Brainstorm (or ask everyone to think of a few first), then give list.</a:t>
            </a:r>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152194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CA"/>
              <a:t>I will share one or two articles related to each of these.</a:t>
            </a:r>
          </a:p>
          <a:p>
            <a:pPr defTabSz="949478">
              <a:defRPr/>
            </a:pPr>
            <a:r>
              <a:rPr lang="en-CA"/>
              <a:t>A couple notes/caveats – the studies I’m sharing will focus on one specific type of negative implicit bias but any other implicit bias could theoretically be involved in having a similar effect. Secondly, these biases work both ways – i.e. physicians are on the </a:t>
            </a:r>
            <a:r>
              <a:rPr lang="en-CA" i="1"/>
              <a:t>receiving</a:t>
            </a:r>
            <a:r>
              <a:rPr lang="en-CA"/>
              <a:t> end of these experiences too. &amp; a previous experience may bias a patient for their next one.</a:t>
            </a:r>
          </a:p>
          <a:p>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37573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b="0" i="0">
                <a:solidFill>
                  <a:srgbClr val="222222"/>
                </a:solidFill>
                <a:effectLst/>
                <a:latin typeface="Arial" panose="020B0604020202020204" pitchFamily="34" charset="0"/>
              </a:rPr>
              <a:t>This article is a good starting point – making connections between implicit bias &amp; healthcare. Many of the groups noted on the previous slide.</a:t>
            </a:r>
          </a:p>
          <a:p>
            <a:endParaRPr lang="en-CA" b="0" i="0">
              <a:solidFill>
                <a:srgbClr val="222222"/>
              </a:solidFill>
              <a:effectLst/>
              <a:latin typeface="Arial" panose="020B0604020202020204" pitchFamily="34" charset="0"/>
            </a:endParaRPr>
          </a:p>
          <a:p>
            <a:pPr defTabSz="949478">
              <a:defRPr/>
            </a:pPr>
            <a:r>
              <a:rPr lang="en-CA" b="0" i="0">
                <a:solidFill>
                  <a:srgbClr val="222222"/>
                </a:solidFill>
                <a:effectLst/>
                <a:latin typeface="Arial" panose="020B0604020202020204" pitchFamily="34" charset="0"/>
              </a:rPr>
              <a:t>Reminder that the IAT is </a:t>
            </a:r>
            <a:r>
              <a:rPr lang="en-CA" b="0" i="1">
                <a:solidFill>
                  <a:srgbClr val="222222"/>
                </a:solidFill>
                <a:effectLst/>
                <a:latin typeface="Arial" panose="020B0604020202020204" pitchFamily="34" charset="0"/>
              </a:rPr>
              <a:t>not a metric of bias </a:t>
            </a:r>
            <a:r>
              <a:rPr lang="en-CA" b="0" i="0">
                <a:solidFill>
                  <a:srgbClr val="222222"/>
                </a:solidFill>
                <a:effectLst/>
                <a:latin typeface="Arial" panose="020B0604020202020204" pitchFamily="34" charset="0"/>
              </a:rPr>
              <a:t>used to </a:t>
            </a:r>
            <a:r>
              <a:rPr lang="en-CA" b="0" i="1">
                <a:solidFill>
                  <a:srgbClr val="222222"/>
                </a:solidFill>
                <a:effectLst/>
                <a:latin typeface="Arial" panose="020B0604020202020204" pitchFamily="34" charset="0"/>
              </a:rPr>
              <a:t>fix</a:t>
            </a:r>
            <a:r>
              <a:rPr lang="en-CA" b="0" i="0" baseline="0">
                <a:solidFill>
                  <a:srgbClr val="222222"/>
                </a:solidFill>
                <a:effectLst/>
                <a:latin typeface="Arial" panose="020B0604020202020204" pitchFamily="34" charset="0"/>
              </a:rPr>
              <a:t> bias.  It is a </a:t>
            </a:r>
            <a:r>
              <a:rPr lang="en-CA" b="1" i="0" baseline="0">
                <a:solidFill>
                  <a:srgbClr val="222222"/>
                </a:solidFill>
                <a:effectLst/>
                <a:latin typeface="Arial" panose="020B0604020202020204" pitchFamily="34" charset="0"/>
              </a:rPr>
              <a:t>provocative trigger or consciousness raising</a:t>
            </a:r>
            <a:r>
              <a:rPr lang="en-CA" b="0" i="0" baseline="0">
                <a:solidFill>
                  <a:srgbClr val="222222"/>
                </a:solidFill>
                <a:effectLst/>
                <a:latin typeface="Arial" panose="020B0604020202020204" pitchFamily="34" charset="0"/>
              </a:rPr>
              <a:t> tool. </a:t>
            </a:r>
            <a:r>
              <a:rPr lang="en-US" b="0" i="0" baseline="0">
                <a:solidFill>
                  <a:srgbClr val="222222"/>
                </a:solidFill>
                <a:effectLst/>
                <a:latin typeface="Arial" panose="020B0604020202020204" pitchFamily="34" charset="0"/>
              </a:rPr>
              <a:t>Other implicit bias measure (affective priming task, affective Simon task, the assumption method) were used in some of the studies - associations in terms of race, gender, ethnicity, nationality, sexual orientation, &amp; weight.</a:t>
            </a:r>
            <a:endParaRPr lang="en-CA" b="0" i="0">
              <a:solidFill>
                <a:srgbClr val="222222"/>
              </a:solidFill>
              <a:effectLst/>
              <a:latin typeface="Arial" panose="020B0604020202020204" pitchFamily="34" charset="0"/>
            </a:endParaRPr>
          </a:p>
          <a:p>
            <a:endParaRPr lang="en-CA" b="0" i="0">
              <a:solidFill>
                <a:srgbClr val="222222"/>
              </a:solidFill>
              <a:effectLst/>
              <a:latin typeface="Arial" panose="020B0604020202020204" pitchFamily="34" charset="0"/>
            </a:endParaRPr>
          </a:p>
          <a:p>
            <a:r>
              <a:rPr lang="en-US" b="0" i="0">
                <a:solidFill>
                  <a:srgbClr val="222222"/>
                </a:solidFill>
                <a:effectLst/>
                <a:latin typeface="Arial" panose="020B0604020202020204" pitchFamily="34" charset="0"/>
              </a:rPr>
              <a:t>Most studies found evidence of implicit bias among physicians &amp; nurses; “The following characteristics are at issue: race/ethnicity, gender, socio-economic status (SES), age, mental illness, weight, having AIDS, brain injured patients perceived to have contributed to their injury, intravenous drug users, disability, and social circumstances.”</a:t>
            </a:r>
          </a:p>
          <a:p>
            <a:pPr defTabSz="949478">
              <a:defRPr/>
            </a:pPr>
            <a:r>
              <a:rPr lang="en-CA" b="0" i="0" baseline="0">
                <a:solidFill>
                  <a:srgbClr val="222222"/>
                </a:solidFill>
                <a:effectLst/>
                <a:latin typeface="Arial" panose="020B0604020202020204" pitchFamily="34" charset="0"/>
              </a:rPr>
              <a:t>Ex: the studies we looked at in the first session regarding resumes/applications &amp; names of different genders &amp; ethnicities.</a:t>
            </a:r>
            <a:endParaRPr lang="en-CA" b="0" i="0">
              <a:solidFill>
                <a:srgbClr val="222222"/>
              </a:solidFill>
              <a:effectLst/>
              <a:latin typeface="Arial" panose="020B0604020202020204" pitchFamily="34" charset="0"/>
            </a:endParaRPr>
          </a:p>
          <a:p>
            <a:endParaRPr lang="en-CA" b="0" i="0">
              <a:solidFill>
                <a:srgbClr val="222222"/>
              </a:solidFill>
              <a:effectLst/>
              <a:latin typeface="Arial" panose="020B0604020202020204" pitchFamily="34" charset="0"/>
            </a:endParaRPr>
          </a:p>
          <a:p>
            <a:r>
              <a:rPr lang="en-CA" b="0" i="0">
                <a:solidFill>
                  <a:srgbClr val="222222"/>
                </a:solidFill>
                <a:effectLst/>
                <a:latin typeface="Arial" panose="020B0604020202020204" pitchFamily="34" charset="0"/>
              </a:rPr>
              <a:t>Note that this article uses the word “bias” more</a:t>
            </a:r>
            <a:r>
              <a:rPr lang="en-CA" b="0" i="0" baseline="0">
                <a:solidFill>
                  <a:srgbClr val="222222"/>
                </a:solidFill>
                <a:effectLst/>
                <a:latin typeface="Arial" panose="020B0604020202020204" pitchFamily="34" charset="0"/>
              </a:rPr>
              <a:t> loosely &amp; reflects the public’s common connections to the word as opposed to its actual true definition.  Example – they say implicit associations </a:t>
            </a:r>
            <a:r>
              <a:rPr lang="en-CA" b="0" i="1" baseline="0">
                <a:solidFill>
                  <a:srgbClr val="222222"/>
                </a:solidFill>
                <a:effectLst/>
                <a:latin typeface="Arial" panose="020B0604020202020204" pitchFamily="34" charset="0"/>
              </a:rPr>
              <a:t>lead to</a:t>
            </a:r>
            <a:r>
              <a:rPr lang="en-CA" b="0" i="0" baseline="0">
                <a:solidFill>
                  <a:srgbClr val="222222"/>
                </a:solidFill>
                <a:effectLst/>
                <a:latin typeface="Arial" panose="020B0604020202020204" pitchFamily="34" charset="0"/>
              </a:rPr>
              <a:t> bias instead of equating them as they should be.</a:t>
            </a:r>
          </a:p>
          <a:p>
            <a:endParaRPr lang="en-CA" b="0" i="0">
              <a:solidFill>
                <a:srgbClr val="222222"/>
              </a:solidFill>
              <a:effectLst/>
              <a:latin typeface="Arial" panose="020B0604020202020204" pitchFamily="34" charset="0"/>
            </a:endParaRPr>
          </a:p>
          <a:p>
            <a:r>
              <a:rPr lang="en-CA" b="0" i="0">
                <a:solidFill>
                  <a:srgbClr val="222222"/>
                </a:solidFill>
                <a:effectLst/>
                <a:latin typeface="Arial" panose="020B0604020202020204" pitchFamily="34" charset="0"/>
              </a:rPr>
              <a:t>Our explicit beliefs don’t necessarily</a:t>
            </a:r>
            <a:r>
              <a:rPr lang="en-CA" b="0" i="0" baseline="0">
                <a:solidFill>
                  <a:srgbClr val="222222"/>
                </a:solidFill>
                <a:effectLst/>
                <a:latin typeface="Arial" panose="020B0604020202020204" pitchFamily="34" charset="0"/>
              </a:rPr>
              <a:t> coincide with all of our implicit assumptions.</a:t>
            </a:r>
            <a:endParaRPr lang="en-US" b="0" i="0">
              <a:solidFill>
                <a:srgbClr val="222222"/>
              </a:solidFill>
              <a:effectLst/>
              <a:latin typeface="Arial" panose="020B0604020202020204" pitchFamily="34" charset="0"/>
            </a:endParaRPr>
          </a:p>
          <a:p>
            <a:endParaRPr lang="en-US" b="0" i="0" baseline="0">
              <a:solidFill>
                <a:srgbClr val="222222"/>
              </a:solidFill>
              <a:effectLst/>
              <a:latin typeface="Arial" panose="020B0604020202020204" pitchFamily="34" charset="0"/>
            </a:endParaRPr>
          </a:p>
          <a:p>
            <a:endParaRPr lang="en-CA" b="0" i="0" baseline="0">
              <a:solidFill>
                <a:srgbClr val="222222"/>
              </a:solidFill>
              <a:effectLst/>
              <a:latin typeface="Arial" panose="020B0604020202020204" pitchFamily="34" charset="0"/>
            </a:endParaRPr>
          </a:p>
          <a:p>
            <a:endParaRPr lang="en-CA" b="0" i="0" baseline="0">
              <a:solidFill>
                <a:srgbClr val="222222"/>
              </a:solidFill>
              <a:effectLst/>
              <a:latin typeface="Arial" panose="020B0604020202020204" pitchFamily="34" charset="0"/>
            </a:endParaRPr>
          </a:p>
          <a:p>
            <a:endParaRPr lang="en-CA" b="0" i="0" baseline="0">
              <a:solidFill>
                <a:srgbClr val="222222"/>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109463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World AIDS day Dec. 1, 2020 ad from the Gov. of SK.  They deleted it </a:t>
            </a:r>
            <a:r>
              <a:rPr lang="en-CA" baseline="0"/>
              <a:t>shortly after. Stereotype of HIV being a gay man’s disease.</a:t>
            </a:r>
            <a:endParaRPr lang="en-US"/>
          </a:p>
        </p:txBody>
      </p:sp>
      <p:sp>
        <p:nvSpPr>
          <p:cNvPr id="4" name="Slide Number Placeholder 3"/>
          <p:cNvSpPr>
            <a:spLocks noGrp="1"/>
          </p:cNvSpPr>
          <p:nvPr>
            <p:ph type="sldNum" sz="quarter" idx="10"/>
          </p:nvPr>
        </p:nvSpPr>
        <p:spPr/>
        <p:txBody>
          <a:bodyPr/>
          <a:lstStyle/>
          <a:p>
            <a:pPr defTabSz="931774">
              <a:defRPr/>
            </a:pPr>
            <a:fld id="{842E8C44-3E15-4FD3-9EA1-6EF1C6AF6CF4}"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045448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US"/>
              <a:t>The interactions between multiple patient characteristics and between healthcare professional and patient characteristics reveal the complexity of the phenomenon of implicit bias and its influence on clinician-patient interaction.</a:t>
            </a:r>
          </a:p>
          <a:p>
            <a:pPr defTabSz="949478">
              <a:defRPr/>
            </a:pPr>
            <a:r>
              <a:rPr lang="en-US"/>
              <a:t>Cartoon – doctor is making assumptions about the patient’s motivation (lazy etc.) based on body type. (also an example of microagressions – foreshadow).</a:t>
            </a:r>
            <a:endParaRPr lang="en-CA"/>
          </a:p>
          <a:p>
            <a:pPr defTabSz="949478">
              <a:defRPr/>
            </a:pPr>
            <a:endParaRPr lang="en-CA"/>
          </a:p>
          <a:p>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555888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Think about the patients you have &amp; what unconscious biases might be involved – smokers, elderly, mental illness, indigenous, etc.</a:t>
            </a:r>
          </a:p>
          <a:p>
            <a:r>
              <a:rPr lang="en-CA"/>
              <a:t>Ask them to think about the implications of social determinants of health &amp; how it might be tied to unconscious bias.</a:t>
            </a:r>
            <a:endParaRPr lang="en-US"/>
          </a:p>
        </p:txBody>
      </p:sp>
      <p:sp>
        <p:nvSpPr>
          <p:cNvPr id="4" name="Slide Number Placeholder 3"/>
          <p:cNvSpPr>
            <a:spLocks noGrp="1"/>
          </p:cNvSpPr>
          <p:nvPr>
            <p:ph type="sldNum" sz="quarter" idx="5"/>
          </p:nvPr>
        </p:nvSpPr>
        <p:spPr/>
        <p:txBody>
          <a:bodyPr/>
          <a:lstStyle/>
          <a:p>
            <a:pPr defTabSz="931774">
              <a:defRPr/>
            </a:pPr>
            <a:fld id="{A6CD3415-CA50-4641-AD40-D1A3B9641265}"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5720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It happens automatically. Note, not explicit bias.</a:t>
            </a:r>
          </a:p>
          <a:p>
            <a:r>
              <a:rPr lang="en-CA"/>
              <a:t>Even when we try to be objective our biases filter the data we take in.  Next example of Facebook will demonstrate this.</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208710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US"/>
              <a:t>The interactions between multiple patient characteristics and between healthcare professional and patient characteristics reveal the complexity of the phenomenon of implicit bias and its influence on clinician-patient interaction.</a:t>
            </a:r>
            <a:endParaRPr lang="en-CA"/>
          </a:p>
          <a:p>
            <a:pPr defTabSz="949478">
              <a:defRPr/>
            </a:pPr>
            <a:endParaRPr lang="en-CA"/>
          </a:p>
          <a:p>
            <a:pPr defTabSz="949478">
              <a:defRPr/>
            </a:pPr>
            <a:r>
              <a:rPr lang="en-CA"/>
              <a:t>Evidence correlating implicit bias with negative effects on clinical interactions is clearer/stronger than the evidence for connecting it to treatment outcomes.  However, due to the importance of the relationship between healthcare provider &amp; patient, it is difficult to imagine this would not be the result.</a:t>
            </a:r>
          </a:p>
          <a:p>
            <a:pPr defTabSz="949478">
              <a:defRPr/>
            </a:pPr>
            <a:endParaRPr lang="en-CA"/>
          </a:p>
          <a:p>
            <a:pPr defTabSz="949478">
              <a:defRPr/>
            </a:pPr>
            <a:r>
              <a:rPr lang="en-CA"/>
              <a:t>Explicitly, “we treat all patients the same” – yet many patients do not feel like they are being treated fairly or the same.</a:t>
            </a:r>
            <a:endParaRPr lang="en-US"/>
          </a:p>
          <a:p>
            <a:pPr defTabSz="949478">
              <a:defRPr/>
            </a:pPr>
            <a:endParaRPr lang="en-CA"/>
          </a:p>
          <a:p>
            <a:pPr defTabSz="949478">
              <a:defRPr/>
            </a:pPr>
            <a:r>
              <a:rPr lang="en-CA"/>
              <a:t>An American study which is similar but goes into implicit bias a bit more:</a:t>
            </a:r>
            <a:endParaRPr lang="en-US"/>
          </a:p>
          <a:p>
            <a:pPr defTabSz="949478">
              <a:defRPr/>
            </a:pPr>
            <a:r>
              <a:rPr lang="en-US"/>
              <a:t>Cooper, L. A., </a:t>
            </a:r>
            <a:r>
              <a:rPr lang="en-US" err="1"/>
              <a:t>Roter</a:t>
            </a:r>
            <a:r>
              <a:rPr lang="en-US"/>
              <a:t>, D. L., Carson, K. A., Beach, M. C., Sabin, J. A., Greenwald, A. G., &amp; Inui, T. S. (2012). The associations of clinicians’ implicit attitudes about race with medical visit communication and patient ratings of interpersonal care. </a:t>
            </a:r>
            <a:r>
              <a:rPr lang="en-US" i="1"/>
              <a:t>American journal of public health</a:t>
            </a:r>
            <a:r>
              <a:rPr lang="en-US"/>
              <a:t>, </a:t>
            </a:r>
            <a:r>
              <a:rPr lang="en-US" i="1"/>
              <a:t>102</a:t>
            </a:r>
            <a:r>
              <a:rPr lang="en-US"/>
              <a:t>(5), 979-987.  Clinician implicit race bias and race and compliance stereotyping are associated with markers of poor visit communication and poor ratings of care, particularly among Black patients.</a:t>
            </a:r>
          </a:p>
          <a:p>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882523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US"/>
              <a:t>The interactions between multiple patient characteristics and between healthcare professional and patient characteristics reveal the complexity of the phenomenon of implicit bias and its influence on clinician-patient interaction.</a:t>
            </a:r>
            <a:endParaRPr lang="en-CA"/>
          </a:p>
          <a:p>
            <a:pPr defTabSz="949478">
              <a:defRPr/>
            </a:pPr>
            <a:endParaRPr lang="en-CA"/>
          </a:p>
          <a:p>
            <a:pPr defTabSz="949478">
              <a:defRPr/>
            </a:pPr>
            <a:r>
              <a:rPr lang="en-CA"/>
              <a:t>Evidence correlating implicit bias with negative effects on clinical interactions is clearer/stronger than the evidence for connecting it to treatment outcomes.  However, due to the importance of the relationship between healthcare provider &amp; patient, it is difficult to imagine this would not be the result.</a:t>
            </a:r>
          </a:p>
          <a:p>
            <a:pPr defTabSz="949478">
              <a:defRPr/>
            </a:pPr>
            <a:endParaRPr lang="en-CA"/>
          </a:p>
          <a:p>
            <a:pPr defTabSz="949478">
              <a:defRPr/>
            </a:pPr>
            <a:r>
              <a:rPr lang="en-CA"/>
              <a:t>Explicitly, “we treat all patients the same” – yet many patients do not feel like they are being treated fairly or the same.</a:t>
            </a:r>
            <a:endParaRPr lang="en-US"/>
          </a:p>
          <a:p>
            <a:pPr defTabSz="949478">
              <a:defRPr/>
            </a:pPr>
            <a:endParaRPr lang="en-CA"/>
          </a:p>
          <a:p>
            <a:pPr defTabSz="949478">
              <a:defRPr/>
            </a:pPr>
            <a:r>
              <a:rPr lang="en-CA"/>
              <a:t>An American study which is similar but goes into implicit bias a bit more:</a:t>
            </a:r>
            <a:endParaRPr lang="en-US"/>
          </a:p>
          <a:p>
            <a:pPr defTabSz="949478">
              <a:defRPr/>
            </a:pPr>
            <a:r>
              <a:rPr lang="en-US"/>
              <a:t>Cooper, L. A., </a:t>
            </a:r>
            <a:r>
              <a:rPr lang="en-US" err="1"/>
              <a:t>Roter</a:t>
            </a:r>
            <a:r>
              <a:rPr lang="en-US"/>
              <a:t>, D. L., Carson, K. A., Beach, M. C., Sabin, J. A., Greenwald, A. G., &amp; Inui, T. S. (2012). The associations of clinicians’ implicit attitudes about race with medical visit communication and patient ratings of interpersonal care. </a:t>
            </a:r>
            <a:r>
              <a:rPr lang="en-US" i="1"/>
              <a:t>American journal of public health</a:t>
            </a:r>
            <a:r>
              <a:rPr lang="en-US"/>
              <a:t>, </a:t>
            </a:r>
            <a:r>
              <a:rPr lang="en-US" i="1"/>
              <a:t>102</a:t>
            </a:r>
            <a:r>
              <a:rPr lang="en-US"/>
              <a:t>(5), 979-987.  Clinician implicit race bias and race and compliance stereotyping are associated with markers of poor visit communication and poor ratings of care, particularly among Black patients.</a:t>
            </a:r>
          </a:p>
          <a:p>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456618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501859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US"/>
              <a:t>In this small regional sample, hospital-based physicians have similar verbal communication behaviors when discussing end-of-life care for otherwise similar black and white patients but exhibit significantly fewer positive, rapport-building nonverbal cues with black patients (ex: distance from patient, open body language, touching patient).</a:t>
            </a:r>
          </a:p>
          <a:p>
            <a:pPr defTabSz="949478">
              <a:defRPr/>
            </a:pPr>
            <a:endParaRPr lang="en-US"/>
          </a:p>
          <a:p>
            <a:pPr defTabSz="949478">
              <a:defRPr/>
            </a:pPr>
            <a:r>
              <a:rPr lang="en-US"/>
              <a:t>Note Penner study in the slide above which also has a non-verbal component – interaction length.</a:t>
            </a:r>
          </a:p>
        </p:txBody>
      </p:sp>
      <p:sp>
        <p:nvSpPr>
          <p:cNvPr id="4" name="Date Placeholder 3"/>
          <p:cNvSpPr>
            <a:spLocks noGrp="1"/>
          </p:cNvSpPr>
          <p:nvPr>
            <p:ph type="dt" idx="10"/>
          </p:nvPr>
        </p:nvSpPr>
        <p:spPr/>
        <p:txBody>
          <a:bodyPr/>
          <a:lstStyle/>
          <a:p>
            <a:pPr defTabSz="931774">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74">
              <a:defRPr/>
            </a:pPr>
            <a:fld id="{DFD36AEC-38EE-4D79-939C-B3BE92C8B70A}" type="slidenum">
              <a:rPr lang="en-US">
                <a:solidFill>
                  <a:prstClr val="black"/>
                </a:solidFill>
                <a:latin typeface="Calibri" panose="020F0502020204030204"/>
              </a:rPr>
              <a:pPr defTabSz="931774">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269977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Study done in 2 locations – Arizona &amp; Minnesota.  Women introduced nearly all speakers with “Dr.”.  Men introducing women with “Dr.” was about 50/50.</a:t>
            </a:r>
            <a:endParaRPr lang="en-US"/>
          </a:p>
        </p:txBody>
      </p:sp>
      <p:sp>
        <p:nvSpPr>
          <p:cNvPr id="4" name="Slide Number Placeholder 3"/>
          <p:cNvSpPr>
            <a:spLocks noGrp="1"/>
          </p:cNvSpPr>
          <p:nvPr>
            <p:ph type="sldNum" sz="quarter" idx="5"/>
          </p:nvPr>
        </p:nvSpPr>
        <p:spPr/>
        <p:txBody>
          <a:bodyPr/>
          <a:lstStyle/>
          <a:p>
            <a:pPr defTabSz="931774">
              <a:defRPr/>
            </a:pPr>
            <a:fld id="{A6CD3415-CA50-4641-AD40-D1A3B9641265}" type="slidenum">
              <a:rPr lang="en-US">
                <a:solidFill>
                  <a:prstClr val="black"/>
                </a:solidFill>
                <a:latin typeface="Calibri" panose="020F0502020204030204"/>
              </a:rPr>
              <a:pPr defTabSz="93177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830851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We don’t have time to do this justice but I want them to think about it (last session of this day is from Dr. Anita Chakravarti on “staff resilience” so this is related).</a:t>
            </a:r>
            <a:endParaRPr lang="en-US"/>
          </a:p>
          <a:p>
            <a:r>
              <a:rPr lang="en-US"/>
              <a:t>It’s okay to say the wrong thing – it happens.  Listen to how others perceive communication &amp; avoid defensiveness.  Apologize &amp; try not to do it again.</a:t>
            </a:r>
          </a:p>
          <a:p>
            <a:endParaRPr lang="en-US"/>
          </a:p>
          <a:p>
            <a:pPr defTabSz="949478">
              <a:defRPr/>
            </a:pPr>
            <a:r>
              <a:rPr lang="en-US" sz="1800">
                <a:latin typeface="Calibri" panose="020F0502020204030204" pitchFamily="34" charset="0"/>
                <a:ea typeface="Calibri" panose="020F0502020204030204" pitchFamily="34" charset="0"/>
              </a:rPr>
              <a:t>Sue, D. W., </a:t>
            </a:r>
            <a:r>
              <a:rPr lang="en-US" sz="1800" err="1">
                <a:latin typeface="Calibri" panose="020F0502020204030204" pitchFamily="34" charset="0"/>
                <a:ea typeface="Calibri" panose="020F0502020204030204" pitchFamily="34" charset="0"/>
              </a:rPr>
              <a:t>Capodilupo</a:t>
            </a:r>
            <a:r>
              <a:rPr lang="en-US" sz="1800">
                <a:latin typeface="Calibri" panose="020F0502020204030204" pitchFamily="34" charset="0"/>
                <a:ea typeface="Calibri" panose="020F0502020204030204" pitchFamily="34" charset="0"/>
              </a:rPr>
              <a:t>, C. M., Torino, G. C., </a:t>
            </a:r>
            <a:r>
              <a:rPr lang="en-US" sz="1800" err="1">
                <a:latin typeface="Calibri" panose="020F0502020204030204" pitchFamily="34" charset="0"/>
                <a:ea typeface="Calibri" panose="020F0502020204030204" pitchFamily="34" charset="0"/>
              </a:rPr>
              <a:t>Bucceri</a:t>
            </a:r>
            <a:r>
              <a:rPr lang="en-US" sz="1800">
                <a:latin typeface="Calibri" panose="020F0502020204030204" pitchFamily="34" charset="0"/>
                <a:ea typeface="Calibri" panose="020F0502020204030204" pitchFamily="34" charset="0"/>
              </a:rPr>
              <a:t>, J. M., Holder, A., Nadal, K. L., &amp; </a:t>
            </a:r>
            <a:r>
              <a:rPr lang="en-US" sz="1800" err="1">
                <a:latin typeface="Calibri" panose="020F0502020204030204" pitchFamily="34" charset="0"/>
                <a:ea typeface="Calibri" panose="020F0502020204030204" pitchFamily="34" charset="0"/>
              </a:rPr>
              <a:t>Esquilin</a:t>
            </a:r>
            <a:r>
              <a:rPr lang="en-US" sz="1800">
                <a:latin typeface="Calibri" panose="020F0502020204030204" pitchFamily="34" charset="0"/>
                <a:ea typeface="Calibri" panose="020F0502020204030204" pitchFamily="34" charset="0"/>
              </a:rPr>
              <a:t>, M. (2007). Racial microaggressions in everyday life: Implications for clinical practice. </a:t>
            </a:r>
            <a:r>
              <a:rPr lang="en-US" sz="1800" i="1">
                <a:latin typeface="Calibri" panose="020F0502020204030204" pitchFamily="34" charset="0"/>
                <a:ea typeface="Calibri" panose="020F0502020204030204" pitchFamily="34" charset="0"/>
              </a:rPr>
              <a:t>American psychologist</a:t>
            </a:r>
            <a:r>
              <a:rPr lang="en-US" sz="1800">
                <a:latin typeface="Calibri" panose="020F0502020204030204" pitchFamily="34" charset="0"/>
                <a:ea typeface="Calibri" panose="020F0502020204030204" pitchFamily="34" charset="0"/>
              </a:rPr>
              <a:t>, </a:t>
            </a:r>
            <a:r>
              <a:rPr lang="en-US" sz="1800" i="1">
                <a:latin typeface="Calibri" panose="020F0502020204030204" pitchFamily="34" charset="0"/>
                <a:ea typeface="Calibri" panose="020F0502020204030204" pitchFamily="34" charset="0"/>
              </a:rPr>
              <a:t>62</a:t>
            </a:r>
            <a:r>
              <a:rPr lang="en-US" sz="1800">
                <a:latin typeface="Calibri" panose="020F0502020204030204" pitchFamily="34" charset="0"/>
                <a:ea typeface="Calibri" panose="020F0502020204030204" pitchFamily="34" charset="0"/>
              </a:rPr>
              <a:t>(4), 271.</a:t>
            </a:r>
          </a:p>
          <a:p>
            <a:endParaRPr lang="en-US"/>
          </a:p>
          <a:p>
            <a:endParaRPr lang="en-US"/>
          </a:p>
        </p:txBody>
      </p:sp>
      <p:sp>
        <p:nvSpPr>
          <p:cNvPr id="4" name="Slide Number Placeholder 3"/>
          <p:cNvSpPr>
            <a:spLocks noGrp="1"/>
          </p:cNvSpPr>
          <p:nvPr>
            <p:ph type="sldNum" sz="quarter" idx="10"/>
          </p:nvPr>
        </p:nvSpPr>
        <p:spPr/>
        <p:txBody>
          <a:bodyPr/>
          <a:lstStyle/>
          <a:p>
            <a:pPr defTabSz="949478">
              <a:defRPr/>
            </a:pPr>
            <a:fld id="{49A8CA48-D967-4253-A13B-4C6BA7D2FCE7}" type="slidenum">
              <a:rPr lang="en-US">
                <a:solidFill>
                  <a:prstClr val="black"/>
                </a:solidFill>
                <a:latin typeface="Calibri" panose="020F0502020204030204"/>
              </a:rPr>
              <a:pPr defTabSz="949478">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155315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CA"/>
              <a:t>Ask them to watch this 9 minute video. I See Color. </a:t>
            </a:r>
            <a:r>
              <a:rPr lang="en-US">
                <a:latin typeface="Calibri" panose="020F0502020204030204" pitchFamily="34" charset="0"/>
                <a:ea typeface="Calibri" panose="020F0502020204030204" pitchFamily="34" charset="0"/>
                <a:hlinkClick r:id="rId3"/>
              </a:rPr>
              <a:t>https://www.youtube.com/watch?v=hQY2th12qaI</a:t>
            </a:r>
            <a:r>
              <a:rPr lang="en-US">
                <a:latin typeface="Calibri" panose="020F0502020204030204" pitchFamily="34" charset="0"/>
                <a:ea typeface="Calibri" panose="020F0502020204030204" pitchFamily="34" charset="0"/>
              </a:rPr>
              <a:t>   </a:t>
            </a:r>
            <a:endParaRPr lang="en-US"/>
          </a:p>
          <a:p>
            <a:endParaRPr lang="en-US"/>
          </a:p>
        </p:txBody>
      </p:sp>
      <p:sp>
        <p:nvSpPr>
          <p:cNvPr id="4" name="Slide Number Placeholder 3"/>
          <p:cNvSpPr>
            <a:spLocks noGrp="1"/>
          </p:cNvSpPr>
          <p:nvPr>
            <p:ph type="sldNum" sz="quarter" idx="5"/>
          </p:nvPr>
        </p:nvSpPr>
        <p:spPr/>
        <p:txBody>
          <a:bodyPr/>
          <a:lstStyle/>
          <a:p>
            <a:pPr defTabSz="931774">
              <a:defRPr/>
            </a:pPr>
            <a:fld id="{FB9601F1-98D1-48AC-8772-64B4CD90E4E6}"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540104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a:t>https://www.cbc.ca/player/play/1751891523593 has just the video clip (cannot embed this one as it is CBC video.</a:t>
            </a:r>
          </a:p>
          <a:p>
            <a:endParaRPr lang="en-US"/>
          </a:p>
          <a:p>
            <a:r>
              <a:rPr lang="en-US"/>
              <a:t>https://www.cbc.ca/news/health/racism-canadian-medicine-doctors-1.5615554 - full article with a few videos</a:t>
            </a:r>
          </a:p>
          <a:p>
            <a:r>
              <a:rPr lang="en-CA"/>
              <a:t>Show the 1:19 clip of Dr.</a:t>
            </a:r>
            <a:r>
              <a:rPr lang="en-CA" baseline="0"/>
              <a:t> Nel </a:t>
            </a:r>
            <a:r>
              <a:rPr lang="en-CA" baseline="0" err="1"/>
              <a:t>Wieman</a:t>
            </a:r>
            <a:r>
              <a:rPr lang="en-CA" baseline="0"/>
              <a:t> to illustrate microagressions from colleagues (she is Indigenous).  It is the 2</a:t>
            </a:r>
            <a:r>
              <a:rPr lang="en-CA" baseline="30000"/>
              <a:t>nd</a:t>
            </a:r>
            <a:r>
              <a:rPr lang="en-CA" baseline="0"/>
              <a:t> video down the page. Suggest to read article &amp;/or watch the clips of the other 4 doctors.</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915201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Pain assessment with Indigenous patients (U.S.) likely</a:t>
            </a:r>
            <a:r>
              <a:rPr lang="en-CA" baseline="0"/>
              <a:t> influenced by implicit bias.</a:t>
            </a:r>
          </a:p>
          <a:p>
            <a:r>
              <a:rPr lang="en-CA" baseline="0"/>
              <a:t>Many other examples of similar phenomenon.</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4081457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a:t>Pediatricians' implicit (unconscious) attitudes and stereotypes were associated with treatment recommendations. The association between unconscious bias and patient's race was statistically significant for prescribing a narcotic medication for pain following surgery. As pediatricians' implicit pro-White bias increased, prescribing narcotic medication decreased for African American patients but not for the White patients. Self-reported attitudes about race were associated with some treatment recommendations.</a:t>
            </a:r>
          </a:p>
          <a:p>
            <a:r>
              <a:rPr lang="en-US"/>
              <a:t>Conclusions: Pediatricians' implicit attitudes about race affect pain management. There is a need to better understand the influence of physicians' unconscious beliefs about race on pain and other areas of care.</a:t>
            </a:r>
          </a:p>
          <a:p>
            <a:endParaRPr lang="en-CA"/>
          </a:p>
          <a:p>
            <a:r>
              <a:rPr lang="en-CA"/>
              <a:t>Another example</a:t>
            </a:r>
          </a:p>
          <a:p>
            <a:r>
              <a:rPr lang="en-US"/>
              <a:t>Green, A. R., Carney, D. R., </a:t>
            </a:r>
            <a:r>
              <a:rPr lang="en-US" err="1"/>
              <a:t>Pallin</a:t>
            </a:r>
            <a:r>
              <a:rPr lang="en-US"/>
              <a:t>, D. J., Ngo, L. H., Raymond, K. L., </a:t>
            </a:r>
            <a:r>
              <a:rPr lang="en-US" err="1"/>
              <a:t>Iezzoni</a:t>
            </a:r>
            <a:r>
              <a:rPr lang="en-US"/>
              <a:t>, L. I., et al. (2007). Implicit bias among physicians and its prediction of thrombolysis decisions for black and white patients. </a:t>
            </a:r>
            <a:r>
              <a:rPr lang="en-US" i="1"/>
              <a:t>Journal of General Internal Medicine,</a:t>
            </a:r>
            <a:r>
              <a:rPr lang="en-US"/>
              <a:t> </a:t>
            </a:r>
            <a:r>
              <a:rPr lang="en-US" i="1"/>
              <a:t>22</a:t>
            </a:r>
            <a:r>
              <a:rPr lang="en-US"/>
              <a:t>(9), 1231–1238.</a:t>
            </a:r>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53273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CA"/>
              <a:t>Cognitive dissonance is created when we are</a:t>
            </a:r>
            <a:r>
              <a:rPr lang="en-CA" baseline="0"/>
              <a:t> confronted with the fact that our unconscious sometimes does not align with our conscious perception of who we are &amp; what we believe. </a:t>
            </a:r>
            <a:r>
              <a:rPr lang="en-CA"/>
              <a:t>We need to accept the</a:t>
            </a:r>
            <a:r>
              <a:rPr lang="en-CA" baseline="0"/>
              <a:t> fact that we all have everyday bias.</a:t>
            </a:r>
          </a:p>
          <a:p>
            <a:pPr defTabSz="949478">
              <a:defRPr/>
            </a:pPr>
            <a:r>
              <a:rPr lang="en-CA" baseline="0"/>
              <a:t>In psychology this is known as compartmentalization or compartmentalized identity - </a:t>
            </a:r>
            <a:r>
              <a:rPr lang="en-US" baseline="0"/>
              <a:t>a subconscious psychological defense mechanism used to avoid cognitive dissonance, or the mental discomfort and anxiety caused by a person's having conflicting values, cognitions, emotions, beliefs, etc. within themselves.</a:t>
            </a:r>
            <a:endParaRPr lang="en-US"/>
          </a:p>
          <a:p>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784506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Also this study re: the content of this slide; </a:t>
            </a:r>
            <a:r>
              <a:rPr lang="en-US" b="0" i="0">
                <a:solidFill>
                  <a:srgbClr val="222222"/>
                </a:solidFill>
                <a:effectLst/>
                <a:latin typeface="Arial" panose="020B0604020202020204" pitchFamily="34" charset="0"/>
              </a:rPr>
              <a:t>Chapman, K. R., </a:t>
            </a:r>
            <a:r>
              <a:rPr lang="en-US" b="0" i="0" err="1">
                <a:solidFill>
                  <a:srgbClr val="222222"/>
                </a:solidFill>
                <a:effectLst/>
                <a:latin typeface="Arial" panose="020B0604020202020204" pitchFamily="34" charset="0"/>
              </a:rPr>
              <a:t>Tashkin</a:t>
            </a:r>
            <a:r>
              <a:rPr lang="en-US" b="0" i="0">
                <a:solidFill>
                  <a:srgbClr val="222222"/>
                </a:solidFill>
                <a:effectLst/>
                <a:latin typeface="Arial" panose="020B0604020202020204" pitchFamily="34" charset="0"/>
              </a:rPr>
              <a:t>, D. P., &amp; Pye, D. J. (2001). Gender bias in the diagnosis of COPD. </a:t>
            </a:r>
            <a:r>
              <a:rPr lang="en-US" b="0" i="1">
                <a:solidFill>
                  <a:srgbClr val="222222"/>
                </a:solidFill>
                <a:effectLst/>
                <a:latin typeface="Arial" panose="020B0604020202020204" pitchFamily="34" charset="0"/>
              </a:rPr>
              <a:t>Chest</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119</a:t>
            </a:r>
            <a:r>
              <a:rPr lang="en-US" b="0" i="0">
                <a:solidFill>
                  <a:srgbClr val="222222"/>
                </a:solidFill>
                <a:effectLst/>
                <a:latin typeface="Arial" panose="020B0604020202020204" pitchFamily="34" charset="0"/>
              </a:rPr>
              <a:t>(6), 1691-1695.</a:t>
            </a:r>
          </a:p>
          <a:p>
            <a:endParaRPr lang="en-US" b="0" i="0">
              <a:solidFill>
                <a:srgbClr val="222222"/>
              </a:solidFill>
              <a:effectLst/>
              <a:latin typeface="Arial" panose="020B0604020202020204" pitchFamily="34" charset="0"/>
            </a:endParaRPr>
          </a:p>
          <a:p>
            <a:r>
              <a:rPr lang="en-US" b="0" i="0">
                <a:solidFill>
                  <a:srgbClr val="222222"/>
                </a:solidFill>
                <a:effectLst/>
                <a:latin typeface="Arial" panose="020B0604020202020204" pitchFamily="34" charset="0"/>
              </a:rPr>
              <a:t>Also; </a:t>
            </a:r>
            <a:r>
              <a:rPr lang="en-US" b="0" i="0" err="1">
                <a:solidFill>
                  <a:srgbClr val="222222"/>
                </a:solidFill>
                <a:effectLst/>
                <a:latin typeface="Arial" panose="020B0604020202020204" pitchFamily="34" charset="0"/>
              </a:rPr>
              <a:t>Strek</a:t>
            </a:r>
            <a:r>
              <a:rPr lang="en-US" b="0" i="0">
                <a:solidFill>
                  <a:srgbClr val="222222"/>
                </a:solidFill>
                <a:effectLst/>
                <a:latin typeface="Arial" panose="020B0604020202020204" pitchFamily="34" charset="0"/>
              </a:rPr>
              <a:t>, M. E. (2020). Gender in idiopathic pulmonary fibrosis diagnosis: time to address unconscious bias.  “</a:t>
            </a:r>
            <a:r>
              <a:rPr lang="en-US"/>
              <a:t>More recently, the stereotype of the male smoker with lung cancer has been upended by the surprising data demonstrating higher lung cancer incidence rates in young women as compared with young men, not explained by differences in cigarette smoking. there is evidence for bias when using sex to inform an ILD (interstitial lung disease) diagnosis, which may result in men being </a:t>
            </a:r>
            <a:r>
              <a:rPr lang="en-US" err="1"/>
              <a:t>overdiagnosed</a:t>
            </a:r>
            <a:r>
              <a:rPr lang="en-US"/>
              <a:t> and women underdiagnosed with IPF (idiopathic pulmonary fibrosis).”  This potential gender bias was shared by both female &amp; male physicians. “The study raises interesting questions about the cultural and learnt beliefs or biases we bring to the diagnosis and treatment of illness. Failure to consider group differences confounds our efforts to achieve an accurate diagnosis and prescribe optimal therapy. A study of patient gender disparities in survival rates following acute myocardial infarction, based on the gender of the treating physician, showed a higher mortality among female patients treated by male physicians that was mitigated by increased male physician exposure to female patients and to female physician colleagues. This suggests that greater diversity in clinical and investigative teams improves patient outcomes and could address the potential for gender to confound diagnostic accuracy noted by the authors in this study</a:t>
            </a:r>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726058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Chapman was a systematic review so they looked at many studies.</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833063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a:t>The study of physicians specializing in spinal cord injury found significant relations between implicit bias scores and patient health outcomes. Psychosocial health outcomes (i.e., social integration, depression, and life satisfaction) for Black and White patients appeared to be negatively affected by the presence of physician bias in this sample.</a:t>
            </a:r>
          </a:p>
          <a:p>
            <a:r>
              <a:rPr lang="en-US"/>
              <a:t>This pilot study indicates that SCI providers are susceptible to implicit racial bias and provides preliminary evidence that greater implicit racial bias of physicians is associated with poorer psychosocial health outcomes for individuals with SCI.</a:t>
            </a:r>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920482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a:t>
            </a:r>
            <a:r>
              <a:rPr lang="en-US"/>
              <a:t>It was the </a:t>
            </a:r>
            <a:r>
              <a:rPr lang="en-US" b="1"/>
              <a:t>biased social lens</a:t>
            </a:r>
            <a:r>
              <a:rPr lang="en-US" b="1" baseline="0"/>
              <a:t> </a:t>
            </a:r>
            <a:r>
              <a:rPr lang="en-US"/>
              <a:t>through which Brian Sinclair was viewed. The vision of those charged with caring for this man</a:t>
            </a:r>
            <a:r>
              <a:rPr lang="en-US" baseline="0"/>
              <a:t> </a:t>
            </a:r>
            <a:r>
              <a:rPr lang="en-US"/>
              <a:t>was obfuscated by the stereotypes built</a:t>
            </a:r>
            <a:r>
              <a:rPr lang="en-US" baseline="0"/>
              <a:t> </a:t>
            </a:r>
            <a:r>
              <a:rPr lang="en-US"/>
              <a:t>within the system and throughout Canadian society.”</a:t>
            </a:r>
          </a:p>
          <a:p>
            <a:r>
              <a:rPr lang="en-CA"/>
              <a:t>“</a:t>
            </a:r>
            <a:r>
              <a:rPr lang="en-US"/>
              <a:t>The disconnect represented in the media showing large federal</a:t>
            </a:r>
            <a:r>
              <a:rPr lang="en-US" baseline="0"/>
              <a:t> </a:t>
            </a:r>
            <a:r>
              <a:rPr lang="en-US"/>
              <a:t>investments and poorer health perpetuates assumptions that the lower health outcomes of</a:t>
            </a:r>
            <a:r>
              <a:rPr lang="en-US" baseline="0"/>
              <a:t> </a:t>
            </a:r>
            <a:r>
              <a:rPr lang="en-US"/>
              <a:t>Indigenous people is their fault, and validates erroneous, </a:t>
            </a:r>
            <a:r>
              <a:rPr lang="en-US" b="1"/>
              <a:t>biased assumptions</a:t>
            </a:r>
            <a:r>
              <a:rPr lang="en-US"/>
              <a:t> that it is acceptable</a:t>
            </a:r>
            <a:r>
              <a:rPr lang="en-US" baseline="0"/>
              <a:t> </a:t>
            </a:r>
            <a:r>
              <a:rPr lang="en-US"/>
              <a:t>to offer up a reduced level of care.”</a:t>
            </a:r>
          </a:p>
          <a:p>
            <a:endParaRPr lang="en-US"/>
          </a:p>
          <a:p>
            <a:pPr defTabSz="949478">
              <a:defRPr/>
            </a:pPr>
            <a:r>
              <a:rPr lang="en-US"/>
              <a:t>Brian Sinclair, an Indigenous man from Manitoba in central Canada, died in the emergency department of Winnipeg’s Health Sciences Centre (HSC) in September 2008. He was 45 years old. He had sought care from a family physician at a primary care clinic. The physician referred him to the emergency department of HSC located just a few blocks away for further care. Brian Sinclair was sent by taxi to HSC. In his wheelchair, he entered the emergency department of the most comprehensive hospital in Manitoba. After being ignored, unattended, and uncared for during the next thirty-four hours, he died of complications of a treatable bladder infection.</a:t>
            </a:r>
          </a:p>
          <a:p>
            <a:endParaRPr lang="en-US"/>
          </a:p>
          <a:p>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2955328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a:t>Brian Sinclair, an Indigenous man from Manitoba in central Canada, died in the emergency department of Winnipeg’s Health Sciences Centre (HSC) in September 2008. He was 45 years old. He had sought care from a family physician at a primary care clinic. The physician referred him to the emergency department of HSC located just a few blocks away for further care. Brian Sinclair was sent by taxi to HSC. In his wheelchair, he entered the emergency department of the most comprehensive hospital in Manitoba. After being ignored, unattended, and uncared for during the next thirty-four hours, he died of complications of a treatable bladder infection.</a:t>
            </a:r>
          </a:p>
        </p:txBody>
      </p:sp>
      <p:sp>
        <p:nvSpPr>
          <p:cNvPr id="4" name="Date Placeholder 3"/>
          <p:cNvSpPr>
            <a:spLocks noGrp="1"/>
          </p:cNvSpPr>
          <p:nvPr>
            <p:ph type="dt" idx="10"/>
          </p:nvPr>
        </p:nvSpPr>
        <p:spPr/>
        <p:txBody>
          <a:bodyPr/>
          <a:lstStyle/>
          <a:p>
            <a:pPr defTabSz="931774">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74">
              <a:defRPr/>
            </a:pPr>
            <a:fld id="{DFD36AEC-38EE-4D79-939C-B3BE92C8B70A}" type="slidenum">
              <a:rPr lang="en-US">
                <a:solidFill>
                  <a:prstClr val="black"/>
                </a:solidFill>
                <a:latin typeface="Calibri" panose="020F0502020204030204"/>
              </a:rPr>
              <a:pPr defTabSz="931774">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07552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a:t>https://www.cbc.ca/news/canada/montreal/joyce-echaquan-systemic-racism-quebec-government-1.6196038</a:t>
            </a:r>
          </a:p>
          <a:p>
            <a:endParaRPr lang="en-US"/>
          </a:p>
          <a:p>
            <a:r>
              <a:rPr lang="en-US"/>
              <a:t>Atikamekw woman died of pulmonary edema (excess fluid in the lungs) last September and was subject to racist remarks by hospital staff. </a:t>
            </a:r>
            <a:r>
              <a:rPr lang="en-US" err="1"/>
              <a:t>Echaquan</a:t>
            </a:r>
            <a:r>
              <a:rPr lang="en-US"/>
              <a:t>, a mother of seven, died on Sept. 28, 2020, at a hospital north of Montreal (Joliette, Que.), moments after she recorded footage of herself in hospital as health-care staff hurled racist remarks at her. </a:t>
            </a:r>
            <a:r>
              <a:rPr lang="en-US" err="1"/>
              <a:t>Géhane</a:t>
            </a:r>
            <a:r>
              <a:rPr lang="en-US"/>
              <a:t> ​Kamel's report notes that </a:t>
            </a:r>
            <a:r>
              <a:rPr lang="en-US" err="1"/>
              <a:t>Echaquan's</a:t>
            </a:r>
            <a:r>
              <a:rPr lang="en-US"/>
              <a:t> care was affected because medical staff assumed she was suffering from withdrawal.</a:t>
            </a:r>
          </a:p>
          <a:p>
            <a:endParaRPr lang="en-US"/>
          </a:p>
          <a:p>
            <a:r>
              <a:rPr lang="en-US"/>
              <a:t>The gastroenterologist who first saw </a:t>
            </a:r>
            <a:r>
              <a:rPr lang="en-US" err="1"/>
              <a:t>Echaquan</a:t>
            </a:r>
            <a:r>
              <a:rPr lang="en-US"/>
              <a:t> the day before her death suggested the theory, which led him to postpone her colonoscopy exam to the next day.</a:t>
            </a:r>
          </a:p>
          <a:p>
            <a:r>
              <a:rPr lang="en-US"/>
              <a:t>Other health-care workers also treated her based on that idea, even though there was no evidence to back it up.</a:t>
            </a:r>
          </a:p>
          <a:p>
            <a:r>
              <a:rPr lang="en-US"/>
              <a:t>Kamel wrote in the report that </a:t>
            </a:r>
            <a:r>
              <a:rPr lang="en-US" b="1"/>
              <a:t>the assumption that </a:t>
            </a:r>
            <a:r>
              <a:rPr lang="en-US" b="1" err="1"/>
              <a:t>Echaquan</a:t>
            </a:r>
            <a:r>
              <a:rPr lang="en-US" b="1"/>
              <a:t> was addicted to drugs was unfounded</a:t>
            </a:r>
            <a:r>
              <a:rPr lang="en-US"/>
              <a:t>.</a:t>
            </a:r>
          </a:p>
          <a:p>
            <a:pPr algn="l"/>
            <a:r>
              <a:rPr lang="en-US" b="0" i="0">
                <a:solidFill>
                  <a:srgbClr val="222222"/>
                </a:solidFill>
                <a:effectLst/>
                <a:latin typeface="Open Sans" panose="020B0606030504020204" pitchFamily="34" charset="0"/>
              </a:rPr>
              <a:t>At the hospital, when </a:t>
            </a:r>
            <a:r>
              <a:rPr lang="en-US" b="0" i="0" err="1">
                <a:solidFill>
                  <a:srgbClr val="222222"/>
                </a:solidFill>
                <a:effectLst/>
                <a:latin typeface="Open Sans" panose="020B0606030504020204" pitchFamily="34" charset="0"/>
              </a:rPr>
              <a:t>Echaquan</a:t>
            </a:r>
            <a:r>
              <a:rPr lang="en-US" b="0" i="0">
                <a:solidFill>
                  <a:srgbClr val="222222"/>
                </a:solidFill>
                <a:effectLst/>
                <a:latin typeface="Open Sans" panose="020B0606030504020204" pitchFamily="34" charset="0"/>
              </a:rPr>
              <a:t> became agitated and complained of heart palpitations, she was given sedatives and no further tests were done.</a:t>
            </a:r>
          </a:p>
          <a:p>
            <a:pPr algn="l"/>
            <a:r>
              <a:rPr lang="en-US" b="0" i="0">
                <a:solidFill>
                  <a:srgbClr val="222222"/>
                </a:solidFill>
                <a:effectLst/>
                <a:latin typeface="Open Sans" panose="020B0606030504020204" pitchFamily="34" charset="0"/>
              </a:rPr>
              <a:t>Given her medical history — </a:t>
            </a:r>
            <a:r>
              <a:rPr lang="en-US" b="0" i="0" err="1">
                <a:solidFill>
                  <a:srgbClr val="222222"/>
                </a:solidFill>
                <a:effectLst/>
                <a:latin typeface="Open Sans" panose="020B0606030504020204" pitchFamily="34" charset="0"/>
              </a:rPr>
              <a:t>Echaquan</a:t>
            </a:r>
            <a:r>
              <a:rPr lang="en-US" b="0" i="0">
                <a:solidFill>
                  <a:srgbClr val="222222"/>
                </a:solidFill>
                <a:effectLst/>
                <a:latin typeface="Open Sans" panose="020B0606030504020204" pitchFamily="34" charset="0"/>
              </a:rPr>
              <a:t> had diabetes and cardiomyopathy — Kamel writes that those palpitations should have raised some red flags among health-care staff.</a:t>
            </a:r>
          </a:p>
          <a:p>
            <a:pPr algn="l"/>
            <a:r>
              <a:rPr lang="en-US" b="0" i="0">
                <a:solidFill>
                  <a:srgbClr val="222222"/>
                </a:solidFill>
                <a:effectLst/>
                <a:latin typeface="Open Sans" panose="020B0606030504020204" pitchFamily="34" charset="0"/>
              </a:rPr>
              <a:t>The medical expert who spoke during the inquiry, Dr. Alain Vadeboncoeur, said being held in restraints may have worsened her condition because she was lying down, and the liquid kept accumulating.</a:t>
            </a:r>
          </a:p>
          <a:p>
            <a:pPr algn="l"/>
            <a:r>
              <a:rPr lang="en-US" b="0" i="0">
                <a:solidFill>
                  <a:srgbClr val="222222"/>
                </a:solidFill>
                <a:effectLst/>
                <a:latin typeface="Open Sans" panose="020B0606030504020204" pitchFamily="34" charset="0"/>
              </a:rPr>
              <a:t>Kamel said if </a:t>
            </a:r>
            <a:r>
              <a:rPr lang="en-US" b="0" i="0" err="1">
                <a:solidFill>
                  <a:srgbClr val="222222"/>
                </a:solidFill>
                <a:effectLst/>
                <a:latin typeface="Open Sans" panose="020B0606030504020204" pitchFamily="34" charset="0"/>
              </a:rPr>
              <a:t>Echaquan</a:t>
            </a:r>
            <a:r>
              <a:rPr lang="en-US" b="0" i="0">
                <a:solidFill>
                  <a:srgbClr val="222222"/>
                </a:solidFill>
                <a:effectLst/>
                <a:latin typeface="Open Sans" panose="020B0606030504020204" pitchFamily="34" charset="0"/>
              </a:rPr>
              <a:t> had been treated differently, her death could have been prevented.</a:t>
            </a:r>
          </a:p>
          <a:p>
            <a:pPr algn="l"/>
            <a:endParaRPr lang="en-US" b="0" i="0">
              <a:solidFill>
                <a:srgbClr val="222222"/>
              </a:solidFill>
              <a:effectLst/>
              <a:latin typeface="Open Sans" panose="020B0606030504020204" pitchFamily="34" charset="0"/>
            </a:endParaRPr>
          </a:p>
          <a:p>
            <a:pPr algn="l"/>
            <a:r>
              <a:rPr lang="en-US" b="0" i="0">
                <a:solidFill>
                  <a:srgbClr val="222222"/>
                </a:solidFill>
                <a:effectLst/>
                <a:latin typeface="Open Sans" panose="020B0606030504020204" pitchFamily="34" charset="0"/>
              </a:rPr>
              <a:t>"When the system [gets defensive], it is the very definition of systemic racism." </a:t>
            </a:r>
          </a:p>
          <a:p>
            <a:endParaRPr lang="en-US"/>
          </a:p>
        </p:txBody>
      </p:sp>
      <p:sp>
        <p:nvSpPr>
          <p:cNvPr id="4" name="Slide Number Placeholder 3"/>
          <p:cNvSpPr>
            <a:spLocks noGrp="1"/>
          </p:cNvSpPr>
          <p:nvPr>
            <p:ph type="sldNum" sz="quarter" idx="5"/>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3077287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See implicit bias in the toolkit</a:t>
            </a:r>
            <a:r>
              <a:rPr lang="en-CA" baseline="0"/>
              <a:t> for teaching about racism</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546283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b="0" i="0">
                <a:solidFill>
                  <a:srgbClr val="222222"/>
                </a:solidFill>
                <a:effectLst/>
                <a:latin typeface="Arial" panose="020B0604020202020204" pitchFamily="34" charset="0"/>
              </a:rPr>
              <a:t>Ask them to guess what happened in 2018.  From 2001 to 2017 Hubble observing proposals led by men (blue) had better success rates than those led by women (yellow). 2018 a dual-anonymous, double blind review system was implemented. No time was allocated in 2007 &amp; 2009.</a:t>
            </a:r>
          </a:p>
          <a:p>
            <a:r>
              <a:rPr lang="en-US" b="0" i="0">
                <a:solidFill>
                  <a:srgbClr val="222222"/>
                </a:solidFill>
                <a:effectLst/>
                <a:latin typeface="Arial" panose="020B0604020202020204" pitchFamily="34" charset="0"/>
              </a:rPr>
              <a:t>NASA now addressing gender, ethnic, &amp; institution (those from small research institutions) bias.</a:t>
            </a:r>
          </a:p>
          <a:p>
            <a:endParaRPr lang="en-US" b="0" i="0">
              <a:solidFill>
                <a:srgbClr val="222222"/>
              </a:solidFill>
              <a:effectLst/>
              <a:latin typeface="Arial" panose="020B0604020202020204" pitchFamily="34" charset="0"/>
            </a:endParaRPr>
          </a:p>
          <a:p>
            <a:pPr defTabSz="949478">
              <a:defRPr/>
            </a:pPr>
            <a:r>
              <a:rPr lang="en-US" b="0" i="0">
                <a:solidFill>
                  <a:srgbClr val="222222"/>
                </a:solidFill>
                <a:effectLst/>
                <a:latin typeface="Arial" panose="020B0604020202020204" pitchFamily="34" charset="0"/>
              </a:rPr>
              <a:t>Just 1 quick example of unconscious bias &amp; how it can be reduced at the policy level. At this stage in their careers, this won’t be as relevant, but they can start looking for ways to reduce the possibility of bias in systems.</a:t>
            </a:r>
          </a:p>
          <a:p>
            <a:endParaRPr lang="en-US"/>
          </a:p>
        </p:txBody>
      </p:sp>
      <p:sp>
        <p:nvSpPr>
          <p:cNvPr id="4" name="Slide Number Placeholder 3"/>
          <p:cNvSpPr>
            <a:spLocks noGrp="1"/>
          </p:cNvSpPr>
          <p:nvPr>
            <p:ph type="sldNum" sz="quarter" idx="5"/>
          </p:nvPr>
        </p:nvSpPr>
        <p:spPr/>
        <p:txBody>
          <a:bodyPr/>
          <a:lstStyle/>
          <a:p>
            <a:pPr defTabSz="931774">
              <a:defRPr/>
            </a:pPr>
            <a:fld id="{EC2F1555-7AF7-47FC-A945-838920FF27D4}"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444901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Example from Pediatrics. Using a </a:t>
            </a:r>
            <a:r>
              <a:rPr lang="en-US" b="1" i="0" dirty="0">
                <a:solidFill>
                  <a:srgbClr val="222222"/>
                </a:solidFill>
                <a:effectLst/>
                <a:latin typeface="Arial" panose="020B0604020202020204" pitchFamily="34" charset="0"/>
              </a:rPr>
              <a:t>clinical algorithm can reduce the impact of bias </a:t>
            </a:r>
            <a:r>
              <a:rPr lang="en-US" b="0" i="0" dirty="0">
                <a:solidFill>
                  <a:srgbClr val="222222"/>
                </a:solidFill>
                <a:effectLst/>
                <a:latin typeface="Arial" panose="020B0604020202020204" pitchFamily="34" charset="0"/>
              </a:rPr>
              <a:t>&amp;, thus, health disparities.</a:t>
            </a:r>
          </a:p>
          <a:p>
            <a:r>
              <a:rPr lang="en-US" b="0" i="0" dirty="0">
                <a:solidFill>
                  <a:srgbClr val="222222"/>
                </a:solidFill>
                <a:effectLst/>
                <a:latin typeface="Arial" panose="020B0604020202020204" pitchFamily="34" charset="0"/>
              </a:rPr>
              <a:t>This is despite other studies that show disparities in tests ordered based on socio-economic status &amp; race/ethnicity.</a:t>
            </a:r>
          </a:p>
          <a:p>
            <a:endParaRPr lang="en-US" dirty="0"/>
          </a:p>
        </p:txBody>
      </p:sp>
      <p:sp>
        <p:nvSpPr>
          <p:cNvPr id="4" name="Slide Number Placeholder 3"/>
          <p:cNvSpPr>
            <a:spLocks noGrp="1"/>
          </p:cNvSpPr>
          <p:nvPr>
            <p:ph type="sldNum" sz="quarter" idx="5"/>
          </p:nvPr>
        </p:nvSpPr>
        <p:spPr/>
        <p:txBody>
          <a:bodyPr/>
          <a:lstStyle/>
          <a:p>
            <a:pPr defTabSz="931774">
              <a:defRPr/>
            </a:pPr>
            <a:fld id="{EC2F1555-7AF7-47FC-A945-838920FF27D4}" type="slidenum">
              <a:rPr lang="en-US">
                <a:solidFill>
                  <a:prstClr val="black"/>
                </a:solidFill>
                <a:latin typeface="Calibri" panose="020F0502020204030204"/>
              </a:rPr>
              <a:pPr defTabSz="931774">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1594846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1136650"/>
            <a:ext cx="4083050" cy="3062288"/>
          </a:xfrm>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MMI interview style has gained support as studies have demonstrated that performance does not seem to be impacted by </a:t>
            </a:r>
            <a:r>
              <a:rPr lang="en-US" b="1" i="0" dirty="0">
                <a:effectLst/>
                <a:latin typeface="Arial" panose="020B0604020202020204" pitchFamily="34" charset="0"/>
              </a:rPr>
              <a:t>gender, family income level, size of community of origin, or ethnicity</a:t>
            </a:r>
            <a:r>
              <a:rPr lang="en-US" b="0" i="0" dirty="0">
                <a:effectLst/>
                <a:latin typeface="Arial" panose="020B0604020202020204" pitchFamily="34" charset="0"/>
              </a:rPr>
              <a:t>.”  From - </a:t>
            </a:r>
            <a:r>
              <a:rPr lang="en-US" b="0" i="0" dirty="0">
                <a:solidFill>
                  <a:srgbClr val="222222"/>
                </a:solidFill>
                <a:effectLst/>
                <a:latin typeface="Arial" panose="020B0604020202020204" pitchFamily="34" charset="0"/>
              </a:rPr>
              <a:t>Girgulis, K., Rideout, A., &amp; Rashid, M. (2019). Performance of Black and Indigenous applicants in a medical school admissions process. </a:t>
            </a:r>
            <a:r>
              <a:rPr lang="en-US" b="0" i="1" dirty="0">
                <a:solidFill>
                  <a:srgbClr val="222222"/>
                </a:solidFill>
                <a:effectLst/>
                <a:latin typeface="Arial" panose="020B0604020202020204" pitchFamily="34" charset="0"/>
              </a:rPr>
              <a:t>Canadian Medical Education Journal</a:t>
            </a:r>
            <a:r>
              <a:rPr lang="en-US" b="0" i="0" dirty="0">
                <a:solidFill>
                  <a:srgbClr val="222222"/>
                </a:solidFill>
                <a:effectLst/>
                <a:latin typeface="Arial" panose="020B0604020202020204" pitchFamily="34" charset="0"/>
              </a:rPr>
              <a:t>. The citation for this comment is the article below.</a:t>
            </a:r>
            <a:r>
              <a:rPr lang="en-US" dirty="0"/>
              <a:t/>
            </a:r>
            <a:br>
              <a:rPr lang="en-US" dirty="0"/>
            </a:br>
            <a:endParaRPr lang="en-CA" dirty="0"/>
          </a:p>
          <a:p>
            <a:r>
              <a:rPr lang="en-US" b="0" i="0" dirty="0">
                <a:effectLst/>
                <a:latin typeface="Arial" panose="020B0604020202020204" pitchFamily="34" charset="0"/>
              </a:rPr>
              <a:t>Jerant A, Fancher T, Fenton JJ, et al. How medical school applicant race, ethnicity, and socioeconomic status relate to multiple mini-interview-based admissions outcomes: findings from one medical school. </a:t>
            </a:r>
            <a:r>
              <a:rPr lang="en-US" b="0" i="0" dirty="0" err="1">
                <a:effectLst/>
                <a:latin typeface="Arial" panose="020B0604020202020204" pitchFamily="34" charset="0"/>
              </a:rPr>
              <a:t>Acad</a:t>
            </a:r>
            <a:r>
              <a:rPr lang="en-US" b="0" i="0" dirty="0">
                <a:effectLst/>
                <a:latin typeface="Arial" panose="020B0604020202020204" pitchFamily="34" charset="0"/>
              </a:rPr>
              <a:t> Med. 2015;90(12):1667-1674. </a:t>
            </a:r>
          </a:p>
          <a:p>
            <a:endParaRPr lang="en-US" b="0" i="0" dirty="0">
              <a:effectLst/>
              <a:latin typeface="Arial" panose="020B0604020202020204" pitchFamily="34" charset="0"/>
            </a:endParaRPr>
          </a:p>
          <a:p>
            <a:pPr defTabSz="931774">
              <a:defRPr/>
            </a:pPr>
            <a:r>
              <a:rPr lang="en-US" b="0" i="0" dirty="0">
                <a:effectLst/>
                <a:latin typeface="Arial" panose="020B0604020202020204" pitchFamily="34" charset="0"/>
              </a:rPr>
              <a:t>Re: Devil’s advocate position - </a:t>
            </a:r>
            <a:r>
              <a:rPr lang="en-US" b="0" i="0" dirty="0">
                <a:solidFill>
                  <a:srgbClr val="222222"/>
                </a:solidFill>
                <a:effectLst/>
                <a:latin typeface="Arial" panose="020B0604020202020204" pitchFamily="34" charset="0"/>
              </a:rPr>
              <a:t>Lord, C. G., Lepper, M. R., &amp; Preston, E. (1984). Considering the opposite: a corrective strategy for social judgment. </a:t>
            </a:r>
            <a:r>
              <a:rPr lang="en-US" b="0" i="1" dirty="0">
                <a:solidFill>
                  <a:srgbClr val="222222"/>
                </a:solidFill>
                <a:effectLst/>
                <a:latin typeface="Arial" panose="020B0604020202020204" pitchFamily="34" charset="0"/>
              </a:rPr>
              <a:t>Journal of personality and social psychology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47</a:t>
            </a:r>
            <a:r>
              <a:rPr lang="en-US" b="0" i="0" dirty="0">
                <a:solidFill>
                  <a:srgbClr val="222222"/>
                </a:solidFill>
                <a:effectLst/>
                <a:latin typeface="Arial" panose="020B0604020202020204" pitchFamily="34" charset="0"/>
              </a:rPr>
              <a:t>(6), 1231. Proven effective strategy to reduce bias.</a:t>
            </a:r>
          </a:p>
          <a:p>
            <a:pPr defTabSz="931774">
              <a:defRPr/>
            </a:pPr>
            <a:endParaRPr lang="en-US" b="0" i="0" dirty="0">
              <a:solidFill>
                <a:srgbClr val="222222"/>
              </a:solidFill>
              <a:effectLst/>
              <a:latin typeface="Arial" panose="020B0604020202020204" pitchFamily="34" charset="0"/>
            </a:endParaRPr>
          </a:p>
          <a:p>
            <a:pPr defTabSz="931774">
              <a:defRPr/>
            </a:pPr>
            <a:r>
              <a:rPr lang="en-US" dirty="0">
                <a:latin typeface="Calibri" panose="020F0502020204030204" pitchFamily="34" charset="0"/>
                <a:ea typeface="Calibri" panose="020F0502020204030204" pitchFamily="34" charset="0"/>
              </a:rPr>
              <a:t>Blatt, B., LeLacheur, S. F., Galinsky, A. D., </a:t>
            </a:r>
            <a:r>
              <a:rPr lang="en-US" dirty="0" err="1">
                <a:latin typeface="Calibri" panose="020F0502020204030204" pitchFamily="34" charset="0"/>
                <a:ea typeface="Calibri" panose="020F0502020204030204" pitchFamily="34" charset="0"/>
              </a:rPr>
              <a:t>Simmens</a:t>
            </a:r>
            <a:r>
              <a:rPr lang="en-US" dirty="0">
                <a:latin typeface="Calibri" panose="020F0502020204030204" pitchFamily="34" charset="0"/>
                <a:ea typeface="Calibri" panose="020F0502020204030204" pitchFamily="34" charset="0"/>
              </a:rPr>
              <a:t>, S. J., &amp; Greenberg, L. (2010). Does perspective-taking increase patient satisfaction in medical encounters?. </a:t>
            </a:r>
            <a:r>
              <a:rPr lang="en-US" i="1" dirty="0">
                <a:latin typeface="Calibri" panose="020F0502020204030204" pitchFamily="34" charset="0"/>
                <a:ea typeface="Calibri" panose="020F0502020204030204" pitchFamily="34" charset="0"/>
              </a:rPr>
              <a:t>Academic Medicine</a:t>
            </a:r>
            <a:r>
              <a:rPr lang="en-US" dirty="0">
                <a:latin typeface="Calibri" panose="020F0502020204030204" pitchFamily="34" charset="0"/>
                <a:ea typeface="Calibri" panose="020F0502020204030204" pitchFamily="34" charset="0"/>
              </a:rPr>
              <a:t>, </a:t>
            </a:r>
            <a:r>
              <a:rPr lang="en-US" i="1" dirty="0">
                <a:latin typeface="Calibri" panose="020F0502020204030204" pitchFamily="34" charset="0"/>
                <a:ea typeface="Calibri" panose="020F0502020204030204" pitchFamily="34" charset="0"/>
              </a:rPr>
              <a:t>85</a:t>
            </a:r>
            <a:r>
              <a:rPr lang="en-US" dirty="0">
                <a:latin typeface="Calibri" panose="020F0502020204030204" pitchFamily="34" charset="0"/>
                <a:ea typeface="Calibri" panose="020F0502020204030204" pitchFamily="34" charset="0"/>
              </a:rPr>
              <a:t>(9), 1445-1452. “Student–clinicians who were given a perspective-taking intervention received significantly better patient satisfaction scores from SPs than did controls.”</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6F6997CA-7F29-482C-A788-AC8E2F3398F7}" type="slidenum">
              <a:rPr lang="en-US">
                <a:solidFill>
                  <a:prstClr val="black"/>
                </a:solidFill>
                <a:latin typeface="Calibri" panose="020F0502020204030204"/>
              </a:rPr>
              <a:pPr defTabSz="465887">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823995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8138" y="1166813"/>
            <a:ext cx="4206875" cy="3154362"/>
          </a:xfrm>
        </p:spPr>
      </p:sp>
      <p:sp>
        <p:nvSpPr>
          <p:cNvPr id="3" name="Notes Placeholder 2"/>
          <p:cNvSpPr>
            <a:spLocks noGrp="1"/>
          </p:cNvSpPr>
          <p:nvPr>
            <p:ph type="body" idx="1"/>
          </p:nvPr>
        </p:nvSpPr>
        <p:spPr/>
        <p:txBody>
          <a:bodyPr/>
          <a:lstStyle/>
          <a:p>
            <a:r>
              <a:rPr lang="en-CA"/>
              <a:t>Goal is to embrace our biases, understand them, &amp; have discussions</a:t>
            </a:r>
            <a:r>
              <a:rPr lang="en-CA" baseline="0"/>
              <a:t> about them.</a:t>
            </a:r>
          </a:p>
          <a:p>
            <a:r>
              <a:rPr lang="en-CA" baseline="0"/>
              <a:t>This is not about blame or guilt. It’s about understanding, awareness, &amp; improvement. It should be informative, interesting, &amp; fun.</a:t>
            </a:r>
            <a:endParaRPr lang="en-US"/>
          </a:p>
        </p:txBody>
      </p:sp>
      <p:sp>
        <p:nvSpPr>
          <p:cNvPr id="4" name="Slide Number Placeholder 3"/>
          <p:cNvSpPr>
            <a:spLocks noGrp="1"/>
          </p:cNvSpPr>
          <p:nvPr>
            <p:ph type="sldNum" sz="quarter" idx="10"/>
          </p:nvPr>
        </p:nvSpPr>
        <p:spPr/>
        <p:txBody>
          <a:bodyPr/>
          <a:lstStyle/>
          <a:p>
            <a:pPr defTabSz="949478">
              <a:defRPr/>
            </a:pPr>
            <a:fld id="{0A471878-AEB2-435E-845E-DA4CABA16B60}" type="slidenum">
              <a:rPr lang="en-US">
                <a:solidFill>
                  <a:prstClr val="black"/>
                </a:solidFill>
                <a:latin typeface="Calibri" panose="020F0502020204030204"/>
              </a:rPr>
              <a:pPr defTabSz="94947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995398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4113" y="974725"/>
            <a:ext cx="3503612" cy="2627313"/>
          </a:xfrm>
        </p:spPr>
      </p:sp>
      <p:sp>
        <p:nvSpPr>
          <p:cNvPr id="3" name="Notes Placeholder 2"/>
          <p:cNvSpPr>
            <a:spLocks noGrp="1"/>
          </p:cNvSpPr>
          <p:nvPr>
            <p:ph type="body" idx="1"/>
          </p:nvPr>
        </p:nvSpPr>
        <p:spPr/>
        <p:txBody>
          <a:bodyPr/>
          <a:lstStyle/>
          <a:p>
            <a:r>
              <a:rPr lang="en-US" dirty="0"/>
              <a:t>Reminder of strategies from the 1</a:t>
            </a:r>
            <a:r>
              <a:rPr lang="en-US" baseline="30000" dirty="0"/>
              <a:t>st</a:t>
            </a:r>
            <a:r>
              <a:rPr lang="en-US" dirty="0"/>
              <a:t> session.</a:t>
            </a:r>
          </a:p>
          <a:p>
            <a:r>
              <a:rPr lang="en-US" dirty="0"/>
              <a:t>Mitigation, not elimination.</a:t>
            </a:r>
          </a:p>
          <a:p>
            <a:r>
              <a:rPr lang="en-US" dirty="0"/>
              <a:t>Thinking strategy.</a:t>
            </a:r>
          </a:p>
          <a:p>
            <a:r>
              <a:rPr lang="en-US" dirty="0"/>
              <a:t>We will add to the strategies here – especially awareness &amp; seeking different possibilities &amp; perspectives.</a:t>
            </a:r>
          </a:p>
          <a:p>
            <a:endParaRPr lang="en-US" dirty="0"/>
          </a:p>
          <a:p>
            <a:r>
              <a:rPr lang="en-US" dirty="0"/>
              <a:t>Psychologist Jennifer Eberhardt, among others, states that a primary countermeasure is to slow down, to move your thinking from the primitive, reactive parts of the brain to more reflective levels. Dealing with bias is a personal enterprise of pausing and examining one’s assumptions. “We could practice adding friction to our own lives,” Eberhardt says, “by interrogating ourselves and slowing ourselves down … just being aware when we’re beginning to make stereotypic associations.” As she concludes in her book, “There is hope in the sheer act of reflection. This is where the power lies and how the process starts.”</a:t>
            </a:r>
          </a:p>
          <a:p>
            <a:r>
              <a:rPr lang="en-US" dirty="0"/>
              <a:t>Verna Myers (TED talk) also makes this point – we need to eliminate the moral attachment to bias – it liberates us to move beyond denial.</a:t>
            </a:r>
          </a:p>
          <a:p>
            <a:r>
              <a:rPr lang="en-US" dirty="0"/>
              <a:t>Mention the </a:t>
            </a:r>
            <a:r>
              <a:rPr lang="en-US" b="1" dirty="0"/>
              <a:t>IAT</a:t>
            </a:r>
            <a:r>
              <a:rPr lang="en-US" dirty="0"/>
              <a:t> (in case anyone went online &amp; did any of the tests) as an example of bringing unconscious biases (associations) to conscious awareness. </a:t>
            </a:r>
          </a:p>
          <a:p>
            <a:endParaRPr lang="en-US" dirty="0"/>
          </a:p>
          <a:p>
            <a:endParaRPr lang="en-US" dirty="0"/>
          </a:p>
          <a:p>
            <a:r>
              <a:rPr lang="en-US" dirty="0"/>
              <a:t>Conscious mind needs to interrupt the unconscious.</a:t>
            </a:r>
          </a:p>
          <a:p>
            <a:r>
              <a:rPr lang="en-US" dirty="0"/>
              <a:t>Awareness alone can mitigate bias – NBA referee study (mentioned in the first study).</a:t>
            </a:r>
          </a:p>
          <a:p>
            <a:endParaRPr lang="en-US" dirty="0"/>
          </a:p>
        </p:txBody>
      </p:sp>
      <p:sp>
        <p:nvSpPr>
          <p:cNvPr id="4" name="Date Placeholder 3"/>
          <p:cNvSpPr>
            <a:spLocks noGrp="1"/>
          </p:cNvSpPr>
          <p:nvPr>
            <p:ph type="dt" idx="10"/>
          </p:nvPr>
        </p:nvSpPr>
        <p:spPr/>
        <p:txBody>
          <a:bodyPr/>
          <a:lstStyle/>
          <a:p>
            <a:pPr defTabSz="465887">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65887">
              <a:defRPr/>
            </a:pPr>
            <a:fld id="{DFD36AEC-38EE-4D79-939C-B3BE92C8B70A}" type="slidenum">
              <a:rPr lang="en-US">
                <a:solidFill>
                  <a:prstClr val="black"/>
                </a:solidFill>
                <a:latin typeface="Calibri" panose="020F0502020204030204"/>
              </a:rPr>
              <a:pPr defTabSz="465887">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4157172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We have a natural tendency to categorize things, including people.</a:t>
            </a:r>
          </a:p>
          <a:p>
            <a:r>
              <a:rPr lang="en-CA"/>
              <a:t>With every categorization, we make many associations.</a:t>
            </a:r>
          </a:p>
          <a:p>
            <a:r>
              <a:rPr lang="en-CA"/>
              <a:t>We make associations automatically for ease of problem solving.  Dangerous to do with patients to apply any group-level</a:t>
            </a:r>
            <a:r>
              <a:rPr lang="en-CA" baseline="0"/>
              <a:t> stereotype to them.</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21408840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Quote from video with </a:t>
            </a:r>
            <a:r>
              <a:rPr lang="en-US"/>
              <a:t>Jerry Kang, Vice Chancellor of Equity, Diversity and Inclusion at UCLA – discussing the IAT &amp; unconscious bias (https://www.youtube.com/watch?v=w0YvI1gDKEI).  </a:t>
            </a:r>
          </a:p>
        </p:txBody>
      </p:sp>
      <p:sp>
        <p:nvSpPr>
          <p:cNvPr id="4" name="Slide Number Placeholder 3"/>
          <p:cNvSpPr>
            <a:spLocks noGrp="1"/>
          </p:cNvSpPr>
          <p:nvPr>
            <p:ph type="sldNum" sz="quarter" idx="5"/>
          </p:nvPr>
        </p:nvSpPr>
        <p:spPr/>
        <p:txBody>
          <a:bodyPr/>
          <a:lstStyle/>
          <a:p>
            <a:pPr defTabSz="931774">
              <a:defRPr/>
            </a:pPr>
            <a:fld id="{BE16DF58-DE0C-490F-AA47-FF5BBB96C001}"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4075618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r>
              <a:rPr lang="en-CA"/>
              <a:t>Definition is from - </a:t>
            </a:r>
            <a:r>
              <a:rPr lang="en-US" sz="1400">
                <a:solidFill>
                  <a:srgbClr val="222222"/>
                </a:solidFill>
                <a:latin typeface="Times New Roman" panose="02020603050405020304"/>
              </a:rPr>
              <a:t>Chen, L., Zhang, X., Fan, S., Fu, L., &amp; Zhao, J. (2021). Effects of Counter-Stereotypes Cognitive Training on Aging Stereotypes in 12–to 13-Year Olds. </a:t>
            </a:r>
            <a:r>
              <a:rPr lang="en-US" sz="1400" i="1">
                <a:solidFill>
                  <a:srgbClr val="222222"/>
                </a:solidFill>
                <a:latin typeface="Times New Roman" panose="02020603050405020304"/>
              </a:rPr>
              <a:t>Frontiers in Psychology</a:t>
            </a:r>
            <a:r>
              <a:rPr lang="en-US" sz="1400">
                <a:solidFill>
                  <a:srgbClr val="222222"/>
                </a:solidFill>
                <a:latin typeface="Times New Roman" panose="02020603050405020304"/>
              </a:rPr>
              <a:t>, 4525.</a:t>
            </a:r>
            <a:endParaRPr lang="en-CA"/>
          </a:p>
          <a:p>
            <a:endParaRPr lang="en-CA"/>
          </a:p>
          <a:p>
            <a:r>
              <a:rPr lang="en-CA"/>
              <a:t>Also considering the opposite &amp; perspective-taking.</a:t>
            </a:r>
          </a:p>
          <a:p>
            <a:r>
              <a:rPr lang="en-CA"/>
              <a:t>The UK, realizing the harmful effects of perpetuating gender stereotypes in advertising, has banned (2019) commercials it deems sexist, including Volkswagen &amp; Philadelphia Cream Cheese. </a:t>
            </a:r>
            <a:r>
              <a:rPr lang="en-US"/>
              <a:t>The new rules, introduced at the beginning of the year, ban the depiction of men and women engaged in gender-stereotypical activities to help stop “limiting how people see themselves and how others see them and the life decisions they take”.</a:t>
            </a:r>
            <a:endParaRPr lang="en-CA"/>
          </a:p>
          <a:p>
            <a:endParaRPr lang="en-CA"/>
          </a:p>
          <a:p>
            <a:r>
              <a:rPr lang="en-CA"/>
              <a:t>Canada has guidelines for this too. </a:t>
            </a:r>
            <a:r>
              <a:rPr lang="en-US"/>
              <a:t>Belgium, France, Finland, Greece, India, Norway and South Africa also have rules on gender stereotypes in advertising.</a:t>
            </a:r>
            <a:endParaRPr lang="en-CA"/>
          </a:p>
          <a:p>
            <a:r>
              <a:rPr lang="en-CA"/>
              <a:t>https://nationalpost.com/news/world/philadelphia-cream-cheese-and-volkswagen-ads-axed-due-to-harmful-gender-stereotyping  </a:t>
            </a:r>
          </a:p>
          <a:p>
            <a:r>
              <a:rPr lang="en-CA"/>
              <a:t>UK full report on gender stereotypes in advertising – Depictions, Perceptions &amp; Harm; https://www.asa.org.uk/static/uploaded/e06425f9-2f9f-44c3-ae6ebd5902686d44.pdf</a:t>
            </a:r>
          </a:p>
          <a:p>
            <a:endParaRPr lang="en-CA"/>
          </a:p>
          <a:p>
            <a:r>
              <a:rPr lang="en-CA"/>
              <a:t>https://www.youtube.com/watch?v=aC7lbdD1hq0 (1:43) – The Look – Procter &amp; Gamble. Our biases do not make us bad people; they reflect the culture</a:t>
            </a:r>
            <a:r>
              <a:rPr lang="en-CA" baseline="0"/>
              <a:t> we live in. Challenge these when possible.</a:t>
            </a:r>
            <a:endParaRPr lang="en-CA"/>
          </a:p>
          <a:p>
            <a:r>
              <a:rPr lang="en-CA" baseline="0"/>
              <a:t>Clip really shows how implicit bias can manifest in non-verbal behaviour like eye contact &amp; body language.</a:t>
            </a:r>
          </a:p>
          <a:p>
            <a:r>
              <a:rPr lang="en-CA" baseline="0"/>
              <a:t>The end of the scene is an example of counter-stereotyping.</a:t>
            </a:r>
          </a:p>
          <a:p>
            <a:endParaRPr lang="en-CA" baseline="0"/>
          </a:p>
          <a:p>
            <a:r>
              <a:rPr lang="en-US" b="0" i="0">
                <a:solidFill>
                  <a:srgbClr val="222222"/>
                </a:solidFill>
                <a:effectLst/>
                <a:latin typeface="Arial" panose="020B0604020202020204" pitchFamily="34" charset="0"/>
              </a:rPr>
              <a:t>Lord, C. G., Lepper, M. R., &amp; Preston, E. (1984). Considering the opposite: a corrective strategy for social judgment. </a:t>
            </a:r>
            <a:r>
              <a:rPr lang="en-US" b="0" i="1">
                <a:solidFill>
                  <a:srgbClr val="222222"/>
                </a:solidFill>
                <a:effectLst/>
                <a:latin typeface="Arial" panose="020B0604020202020204" pitchFamily="34" charset="0"/>
              </a:rPr>
              <a:t>Journal of personality and social psychology</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47</a:t>
            </a:r>
            <a:r>
              <a:rPr lang="en-US" b="0" i="0">
                <a:solidFill>
                  <a:srgbClr val="222222"/>
                </a:solidFill>
                <a:effectLst/>
                <a:latin typeface="Arial" panose="020B0604020202020204" pitchFamily="34" charset="0"/>
              </a:rPr>
              <a:t>(6), 1231. Proven effective strategy to reduce bias.</a:t>
            </a:r>
          </a:p>
          <a:p>
            <a:endParaRPr lang="en-US" b="0" i="0">
              <a:solidFill>
                <a:srgbClr val="222222"/>
              </a:solidFill>
              <a:effectLst/>
              <a:latin typeface="Arial" panose="020B0604020202020204" pitchFamily="34" charset="0"/>
            </a:endParaRPr>
          </a:p>
          <a:p>
            <a:pPr defTabSz="949478">
              <a:defRPr/>
            </a:pPr>
            <a:r>
              <a:rPr lang="en-US">
                <a:latin typeface="Calibri" panose="020F0502020204030204" pitchFamily="34" charset="0"/>
                <a:ea typeface="Calibri" panose="020F0502020204030204" pitchFamily="34" charset="0"/>
              </a:rPr>
              <a:t>Blatt, B., LeLacheur, S. F., Galinsky, A. D., </a:t>
            </a:r>
            <a:r>
              <a:rPr lang="en-US" err="1">
                <a:latin typeface="Calibri" panose="020F0502020204030204" pitchFamily="34" charset="0"/>
                <a:ea typeface="Calibri" panose="020F0502020204030204" pitchFamily="34" charset="0"/>
              </a:rPr>
              <a:t>Simmens</a:t>
            </a:r>
            <a:r>
              <a:rPr lang="en-US">
                <a:latin typeface="Calibri" panose="020F0502020204030204" pitchFamily="34" charset="0"/>
                <a:ea typeface="Calibri" panose="020F0502020204030204" pitchFamily="34" charset="0"/>
              </a:rPr>
              <a:t>, S. J., &amp; Greenberg, L. (2010). Does perspective-taking increase patient satisfaction in medical encounters?. </a:t>
            </a:r>
            <a:r>
              <a:rPr lang="en-US" i="1">
                <a:latin typeface="Calibri" panose="020F0502020204030204" pitchFamily="34" charset="0"/>
                <a:ea typeface="Calibri" panose="020F0502020204030204" pitchFamily="34" charset="0"/>
              </a:rPr>
              <a:t>Academic Medicine</a:t>
            </a:r>
            <a:r>
              <a:rPr lang="en-US">
                <a:latin typeface="Calibri" panose="020F0502020204030204" pitchFamily="34" charset="0"/>
                <a:ea typeface="Calibri" panose="020F0502020204030204" pitchFamily="34" charset="0"/>
              </a:rPr>
              <a:t>, </a:t>
            </a:r>
            <a:r>
              <a:rPr lang="en-US" i="1">
                <a:latin typeface="Calibri" panose="020F0502020204030204" pitchFamily="34" charset="0"/>
                <a:ea typeface="Calibri" panose="020F0502020204030204" pitchFamily="34" charset="0"/>
              </a:rPr>
              <a:t>85</a:t>
            </a:r>
            <a:r>
              <a:rPr lang="en-US">
                <a:latin typeface="Calibri" panose="020F0502020204030204" pitchFamily="34" charset="0"/>
                <a:ea typeface="Calibri" panose="020F0502020204030204" pitchFamily="34" charset="0"/>
              </a:rPr>
              <a:t>(9), 1445-1452. “Student–clinicians who were given a perspective-taking intervention received significantly better patient satisfaction scores from SPs than did controls.”</a:t>
            </a:r>
          </a:p>
          <a:p>
            <a:pPr defTabSz="949478">
              <a:defRPr/>
            </a:pPr>
            <a:endParaRPr lang="en-US">
              <a:latin typeface="Calibri" panose="020F0502020204030204" pitchFamily="34" charset="0"/>
              <a:ea typeface="Calibri" panose="020F0502020204030204" pitchFamily="34" charset="0"/>
            </a:endParaRPr>
          </a:p>
          <a:p>
            <a:pPr defTabSz="949478">
              <a:defRPr/>
            </a:pPr>
            <a:r>
              <a:rPr lang="en-US" b="0" i="0">
                <a:solidFill>
                  <a:srgbClr val="222222"/>
                </a:solidFill>
                <a:effectLst/>
                <a:latin typeface="Arial" panose="020B0604020202020204" pitchFamily="34" charset="0"/>
              </a:rPr>
              <a:t>Cuddy, A. J., Wolf, E. B., Glick, P., Crotty, S., Chong, J., &amp; Norton, M. I. (2015). Men as cultural ideals: Cultural values moderate gender stereotype content. </a:t>
            </a:r>
            <a:r>
              <a:rPr lang="en-US" b="0" i="1">
                <a:solidFill>
                  <a:srgbClr val="222222"/>
                </a:solidFill>
                <a:effectLst/>
                <a:latin typeface="Arial" panose="020B0604020202020204" pitchFamily="34" charset="0"/>
              </a:rPr>
              <a:t>Journal of personality and social psychology</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109</a:t>
            </a:r>
            <a:r>
              <a:rPr lang="en-US" b="0" i="0">
                <a:solidFill>
                  <a:srgbClr val="222222"/>
                </a:solidFill>
                <a:effectLst/>
                <a:latin typeface="Arial" panose="020B0604020202020204" pitchFamily="34" charset="0"/>
              </a:rPr>
              <a:t>(4), 622.</a:t>
            </a:r>
            <a:endParaRPr lang="en-US">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910201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Counter-stereotyping can be very powerful. Kamala Harris Vice President.</a:t>
            </a:r>
          </a:p>
          <a:p>
            <a:r>
              <a:rPr lang="en-CA"/>
              <a:t>Remind them of the surgeon riddle we looked at in the 1</a:t>
            </a:r>
            <a:r>
              <a:rPr lang="en-CA" baseline="30000"/>
              <a:t>st</a:t>
            </a:r>
            <a:r>
              <a:rPr lang="en-CA"/>
              <a:t> session.</a:t>
            </a:r>
            <a:endParaRPr lang="en-US"/>
          </a:p>
        </p:txBody>
      </p:sp>
      <p:sp>
        <p:nvSpPr>
          <p:cNvPr id="4" name="Slide Number Placeholder 3"/>
          <p:cNvSpPr>
            <a:spLocks noGrp="1"/>
          </p:cNvSpPr>
          <p:nvPr>
            <p:ph type="sldNum" sz="quarter" idx="5"/>
          </p:nvPr>
        </p:nvSpPr>
        <p:spPr/>
        <p:txBody>
          <a:bodyPr/>
          <a:lstStyle/>
          <a:p>
            <a:pPr defTabSz="931774">
              <a:defRPr/>
            </a:pPr>
            <a:fld id="{A6CD3415-CA50-4641-AD40-D1A3B9641265}" type="slidenum">
              <a:rPr lang="en-US">
                <a:solidFill>
                  <a:prstClr val="black"/>
                </a:solidFill>
                <a:latin typeface="Calibri" panose="020F0502020204030204"/>
              </a:rPr>
              <a:pPr defTabSz="93177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36869418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a:t>Note in the 1</a:t>
            </a:r>
            <a:r>
              <a:rPr lang="en-US" baseline="30000"/>
              <a:t>st</a:t>
            </a:r>
            <a:r>
              <a:rPr lang="en-US"/>
              <a:t> session we looked at comics that reinforce stereotypes.</a:t>
            </a:r>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580485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7613" y="990600"/>
            <a:ext cx="3563937" cy="2671763"/>
          </a:xfrm>
        </p:spPr>
      </p:sp>
      <p:sp>
        <p:nvSpPr>
          <p:cNvPr id="3" name="Notes Placeholder 2"/>
          <p:cNvSpPr>
            <a:spLocks noGrp="1"/>
          </p:cNvSpPr>
          <p:nvPr>
            <p:ph type="body" idx="1"/>
          </p:nvPr>
        </p:nvSpPr>
        <p:spPr/>
        <p:txBody>
          <a:bodyPr/>
          <a:lstStyle/>
          <a:p>
            <a:r>
              <a:rPr lang="en-CA"/>
              <a:t>Refer back to the surgeon riddle – again, what we say/do may not align with our held beliefs. Dharma is the Buddhist doctrine of universal truth.</a:t>
            </a:r>
          </a:p>
          <a:p>
            <a:r>
              <a:rPr lang="en-CA"/>
              <a:t>Apologize, commit to doing better next time, &amp; move on. Use the cartoon as an example of doing this.</a:t>
            </a:r>
            <a:endParaRPr lang="en-US"/>
          </a:p>
        </p:txBody>
      </p:sp>
      <p:sp>
        <p:nvSpPr>
          <p:cNvPr id="4" name="Slide Number Placeholder 3"/>
          <p:cNvSpPr>
            <a:spLocks noGrp="1"/>
          </p:cNvSpPr>
          <p:nvPr>
            <p:ph type="sldNum" sz="quarter" idx="10"/>
          </p:nvPr>
        </p:nvSpPr>
        <p:spPr/>
        <p:txBody>
          <a:bodyPr/>
          <a:lstStyle/>
          <a:p>
            <a:pPr defTabSz="474739">
              <a:defRPr/>
            </a:pPr>
            <a:fld id="{0A471878-AEB2-435E-845E-DA4CABA16B60}" type="slidenum">
              <a:rPr lang="en-US">
                <a:solidFill>
                  <a:prstClr val="black"/>
                </a:solidFill>
                <a:latin typeface="Calibri" panose="020F0502020204030204"/>
              </a:rPr>
              <a:pPr defTabSz="474739">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4057183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US"/>
              <a:t>From the article – emphasizes provider’s need to </a:t>
            </a:r>
            <a:r>
              <a:rPr lang="en-US" b="1"/>
              <a:t>connect</a:t>
            </a:r>
            <a:r>
              <a:rPr lang="en-US"/>
              <a:t> instead of being an expert on the patient’s race, culture, or ethnicity.</a:t>
            </a:r>
          </a:p>
        </p:txBody>
      </p:sp>
      <p:sp>
        <p:nvSpPr>
          <p:cNvPr id="4" name="Slide Number Placeholder 3"/>
          <p:cNvSpPr>
            <a:spLocks noGrp="1"/>
          </p:cNvSpPr>
          <p:nvPr>
            <p:ph type="sldNum" sz="quarter" idx="5"/>
          </p:nvPr>
        </p:nvSpPr>
        <p:spPr/>
        <p:txBody>
          <a:bodyPr/>
          <a:lstStyle/>
          <a:p>
            <a:pPr defTabSz="931774">
              <a:defRPr/>
            </a:pPr>
            <a:fld id="{614F5661-A89C-4E9A-A706-D4EC0574FBBB}" type="slidenum">
              <a:rPr lang="en-US">
                <a:solidFill>
                  <a:prstClr val="black"/>
                </a:solidFill>
                <a:latin typeface="Calibri" panose="020F0502020204030204"/>
              </a:rPr>
              <a:pPr defTabSz="931774">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302146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614F5661-A89C-4E9A-A706-D4EC0574FBBB}" type="slidenum">
              <a:rPr lang="en-US">
                <a:solidFill>
                  <a:prstClr val="black"/>
                </a:solidFill>
                <a:latin typeface="Calibri" panose="020F0502020204030204"/>
              </a:rPr>
              <a:pPr defTabSz="931774">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1297328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These take courage</a:t>
            </a:r>
            <a:r>
              <a:rPr lang="en-CA" baseline="0"/>
              <a:t> but …</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227306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eaLnBrk="1" hangingPunct="1"/>
            <a:r>
              <a:rPr lang="en-CA" altLang="en-US" dirty="0">
                <a:latin typeface="Times" panose="02020603060405020304" pitchFamily="18" charset="0"/>
                <a:ea typeface="ＭＳ Ｐゴシック" panose="020B0600070205080204" pitchFamily="34" charset="-128"/>
              </a:rPr>
              <a:t>Session for Ethics Week @ St. Paul’s Hospital (Pylypchuk Hall). Contact with Dr. Mary Heilman. Part II of 2.</a:t>
            </a:r>
          </a:p>
          <a:p>
            <a:pPr eaLnBrk="1" hangingPunct="1"/>
            <a:r>
              <a:rPr lang="en-CA" altLang="en-US" dirty="0">
                <a:latin typeface="Times" panose="02020603060405020304" pitchFamily="18" charset="0"/>
                <a:ea typeface="ＭＳ Ｐゴシック" panose="020B0600070205080204" pitchFamily="34" charset="-128"/>
              </a:rPr>
              <a:t>45 minutes with 15-minute Q &amp; A.</a:t>
            </a: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r>
              <a:rPr lang="en-CA" altLang="en-US" dirty="0">
                <a:latin typeface="Times" panose="02020603060405020304" pitchFamily="18" charset="0"/>
                <a:ea typeface="ＭＳ Ｐゴシック" panose="020B0600070205080204" pitchFamily="34" charset="-128"/>
              </a:rPr>
              <a:t>Below is the description they used for promoting this session.</a:t>
            </a:r>
            <a:endParaRPr lang="en-US" dirty="0"/>
          </a:p>
          <a:p>
            <a:pPr defTabSz="931774">
              <a:defRPr/>
            </a:pPr>
            <a:r>
              <a:rPr lang="en-US" sz="1800" b="1" dirty="0">
                <a:latin typeface="Calibri" panose="020F0502020204030204" pitchFamily="34" charset="0"/>
                <a:ea typeface="Calibri" panose="020F0502020204030204" pitchFamily="34" charset="0"/>
              </a:rPr>
              <a:t>Unconscious Bias: Implications for healthcare delivery.</a:t>
            </a:r>
            <a:r>
              <a:rPr lang="en-US" sz="1800" dirty="0">
                <a:latin typeface="Calibri" panose="020F0502020204030204" pitchFamily="34" charset="0"/>
                <a:ea typeface="Calibri" panose="020F0502020204030204" pitchFamily="34" charset="0"/>
              </a:rPr>
              <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In this session we will look at a variety of ways in which unconscious bias can influence patient care. We will examine a variety of viewpoints, including public health messaging, patient &amp; colleague interactions, diagnosis/treatment, &amp; patient outcomes. We will conclude by discussing some strategies to help mitigate some of the negative impacts of unconscious bias.</a:t>
            </a:r>
          </a:p>
          <a:p>
            <a:endParaRPr lang="en-US" dirty="0"/>
          </a:p>
        </p:txBody>
      </p:sp>
      <p:sp>
        <p:nvSpPr>
          <p:cNvPr id="4" name="Slide Number Placeholder 3"/>
          <p:cNvSpPr>
            <a:spLocks noGrp="1"/>
          </p:cNvSpPr>
          <p:nvPr>
            <p:ph type="sldNum" sz="quarter" idx="10"/>
          </p:nvPr>
        </p:nvSpPr>
        <p:spPr/>
        <p:txBody>
          <a:bodyPr/>
          <a:lstStyle/>
          <a:p>
            <a:pPr defTabSz="931774">
              <a:defRPr/>
            </a:pPr>
            <a:fld id="{DFD36AEC-38EE-4D79-939C-B3BE92C8B70A}"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931774">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215378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This first video clip discusses individuation vs. categorization &amp; counter-stereotyping.</a:t>
            </a:r>
          </a:p>
          <a:p>
            <a:r>
              <a:rPr lang="en-CA"/>
              <a:t>2</a:t>
            </a:r>
            <a:r>
              <a:rPr lang="en-CA" baseline="30000"/>
              <a:t>nd</a:t>
            </a:r>
            <a:r>
              <a:rPr lang="en-CA"/>
              <a:t> video is from a student</a:t>
            </a:r>
            <a:r>
              <a:rPr lang="en-CA" baseline="0"/>
              <a:t> Michaela Flaman – good TED talk.</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1076273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Dr. Chenault ends</a:t>
            </a:r>
            <a:r>
              <a:rPr lang="en-CA" baseline="0"/>
              <a:t> his session with a plea for patient-centered care &amp; individualized medicine.  Doctor as a patient advocate (“we are treating patients as members of groups”).  I.e. he addresses our earlier point about individuation.</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25773407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The deliberate thinking framework involves acknowledgement, acceptance, &amp; awareness – disruption.</a:t>
            </a:r>
            <a:endParaRPr lang="en-US"/>
          </a:p>
        </p:txBody>
      </p:sp>
      <p:sp>
        <p:nvSpPr>
          <p:cNvPr id="4" name="Slide Number Placeholder 3"/>
          <p:cNvSpPr>
            <a:spLocks noGrp="1"/>
          </p:cNvSpPr>
          <p:nvPr>
            <p:ph type="sldNum" sz="quarter" idx="10"/>
          </p:nvPr>
        </p:nvSpPr>
        <p:spPr/>
        <p:txBody>
          <a:bodyPr/>
          <a:lstStyle/>
          <a:p>
            <a:pPr defTabSz="931774">
              <a:defRPr/>
            </a:pPr>
            <a:fld id="{49A8CA48-D967-4253-A13B-4C6BA7D2FCE7}" type="slidenum">
              <a:rPr lang="en-US">
                <a:solidFill>
                  <a:prstClr val="black"/>
                </a:solidFill>
                <a:latin typeface="Calibri" panose="020F0502020204030204"/>
              </a:rPr>
              <a:pPr defTabSz="931774">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1252806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pPr defTabSz="949478">
              <a:defRPr/>
            </a:pPr>
            <a:endParaRPr lang="en-CA" baseline="0"/>
          </a:p>
          <a:p>
            <a:pPr defTabSz="949478">
              <a:defRPr/>
            </a:pPr>
            <a:endParaRPr lang="en-CA" baseline="0"/>
          </a:p>
          <a:p>
            <a:pPr defTabSz="949478">
              <a:defRPr/>
            </a:pPr>
            <a:r>
              <a:rPr lang="en-CA" baseline="0"/>
              <a:t>It is impossible to modify a behaviour that results from an unconscious influence without reflection, examination, &amp; attempt to address.</a:t>
            </a:r>
          </a:p>
          <a:p>
            <a:endParaRPr lang="en-US"/>
          </a:p>
        </p:txBody>
      </p:sp>
      <p:sp>
        <p:nvSpPr>
          <p:cNvPr id="4" name="Slide Number Placeholder 3"/>
          <p:cNvSpPr>
            <a:spLocks noGrp="1"/>
          </p:cNvSpPr>
          <p:nvPr>
            <p:ph type="sldNum" sz="quarter" idx="5"/>
          </p:nvPr>
        </p:nvSpPr>
        <p:spPr/>
        <p:txBody>
          <a:bodyPr/>
          <a:lstStyle/>
          <a:p>
            <a:pPr defTabSz="931774">
              <a:defRPr/>
            </a:pPr>
            <a:fld id="{A260607F-F173-4E1A-A2A1-8F5ADCAF3429}" type="slidenum">
              <a:rPr lang="en-US">
                <a:solidFill>
                  <a:prstClr val="black"/>
                </a:solidFill>
                <a:latin typeface="Calibri" panose="020F0502020204030204"/>
              </a:rPr>
              <a:pPr defTabSz="931774">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5401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1095375"/>
            <a:ext cx="3948113" cy="2960688"/>
          </a:xfrm>
        </p:spPr>
      </p:sp>
      <p:sp>
        <p:nvSpPr>
          <p:cNvPr id="3" name="Notes Placeholder 2"/>
          <p:cNvSpPr>
            <a:spLocks noGrp="1"/>
          </p:cNvSpPr>
          <p:nvPr>
            <p:ph type="body" idx="1"/>
          </p:nvPr>
        </p:nvSpPr>
        <p:spPr/>
        <p:txBody>
          <a:bodyPr/>
          <a:lstStyle/>
          <a:p>
            <a:r>
              <a:rPr lang="en-CA"/>
              <a:t>Think about how the following</a:t>
            </a:r>
            <a:r>
              <a:rPr lang="en-CA" baseline="0"/>
              <a:t> may impact you in healthcare.  Remember you are thinking primarily about diagnostic decisions &amp; communication.</a:t>
            </a:r>
            <a:endParaRPr lang="en-US"/>
          </a:p>
          <a:p>
            <a:endParaRPr lang="en-US"/>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66820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6600" y="1095375"/>
            <a:ext cx="3948113" cy="2960688"/>
          </a:xfrm>
        </p:spPr>
      </p:sp>
      <p:sp>
        <p:nvSpPr>
          <p:cNvPr id="3" name="Notes Placeholder 2"/>
          <p:cNvSpPr>
            <a:spLocks noGrp="1"/>
          </p:cNvSpPr>
          <p:nvPr>
            <p:ph type="body" idx="1"/>
          </p:nvPr>
        </p:nvSpPr>
        <p:spPr/>
        <p:txBody>
          <a:bodyPr/>
          <a:lstStyle/>
          <a:p>
            <a:r>
              <a:rPr lang="en-US" dirty="0"/>
              <a:t>Many different “types” of bias. </a:t>
            </a:r>
          </a:p>
          <a:p>
            <a:r>
              <a:rPr lang="en-US" dirty="0"/>
              <a:t>Decisions heavily influenced by your emotions. “gut feeling” bias.  This one basically describes unconscious/everyday/implicit bias.</a:t>
            </a:r>
          </a:p>
          <a:p>
            <a:r>
              <a:rPr lang="en-US" dirty="0"/>
              <a:t>Heuristic is a shortcut that allows us to make decisions quickly &amp; efficiently.</a:t>
            </a:r>
          </a:p>
          <a:p>
            <a:r>
              <a:rPr lang="en-US" dirty="0"/>
              <a:t>Warmth &amp; competence are 2 primary things we immediately look for in people.  Automatically. Much social psychology research in this area.</a:t>
            </a:r>
          </a:p>
          <a:p>
            <a:r>
              <a:rPr lang="en-US" baseline="0" dirty="0"/>
              <a:t>A fun study to illustrate this one is the influence of in-store music on wine selection.  When French music was played, more French wine was purchased.  When German music, more German wine. 2 week study, music alternated day to day.  Customers were unaware of the effect.</a:t>
            </a:r>
          </a:p>
          <a:p>
            <a:r>
              <a:rPr lang="en-US" b="0" i="0" dirty="0">
                <a:solidFill>
                  <a:srgbClr val="222222"/>
                </a:solidFill>
                <a:effectLst/>
                <a:latin typeface="Arial" panose="020B0604020202020204" pitchFamily="34" charset="0"/>
              </a:rPr>
              <a:t>North, A. C., Hargreaves, D. J., &amp; McKendrick, J. (1999). The influence of in-store music on wine selections. </a:t>
            </a:r>
            <a:r>
              <a:rPr lang="en-US" b="0" i="1" dirty="0">
                <a:solidFill>
                  <a:srgbClr val="222222"/>
                </a:solidFill>
                <a:effectLst/>
                <a:latin typeface="Arial" panose="020B0604020202020204" pitchFamily="34" charset="0"/>
              </a:rPr>
              <a:t>Journal of Applied psychology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84</a:t>
            </a:r>
            <a:r>
              <a:rPr lang="en-US" b="0" i="0" dirty="0">
                <a:solidFill>
                  <a:srgbClr val="222222"/>
                </a:solidFill>
                <a:effectLst/>
                <a:latin typeface="Arial" panose="020B0604020202020204" pitchFamily="34" charset="0"/>
              </a:rPr>
              <a:t>(2), 271.</a:t>
            </a:r>
            <a:endParaRPr lang="en-US" dirty="0"/>
          </a:p>
          <a:p>
            <a:endParaRPr lang="en-US" dirty="0"/>
          </a:p>
          <a:p>
            <a:r>
              <a:rPr lang="en-US" dirty="0"/>
              <a:t>There are dozens/hundreds of types of bias.  </a:t>
            </a:r>
          </a:p>
          <a:p>
            <a:r>
              <a:rPr lang="en-US" dirty="0"/>
              <a:t>Ask what is the stimulus leading to the bias demonstrated in the cartoon.  Attractiveness is the specific stimulus playing out here. This is an example of taxonomic bias – more attention (research, government, &amp; public) given to certain animals.</a:t>
            </a:r>
          </a:p>
          <a:p>
            <a:endParaRPr lang="en-US" dirty="0"/>
          </a:p>
        </p:txBody>
      </p:sp>
      <p:sp>
        <p:nvSpPr>
          <p:cNvPr id="4" name="Date Placeholder 3"/>
          <p:cNvSpPr>
            <a:spLocks noGrp="1"/>
          </p:cNvSpPr>
          <p:nvPr>
            <p:ph type="dt" idx="10"/>
          </p:nvPr>
        </p:nvSpPr>
        <p:spPr/>
        <p:txBody>
          <a:bodyPr/>
          <a:lstStyle/>
          <a:p>
            <a:pPr defTabSz="474739">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74739">
              <a:defRPr/>
            </a:pPr>
            <a:fld id="{DFD36AEC-38EE-4D79-939C-B3BE92C8B70A}" type="slidenum">
              <a:rPr lang="en-US">
                <a:solidFill>
                  <a:prstClr val="black"/>
                </a:solidFill>
                <a:latin typeface="Calibri" panose="020F0502020204030204"/>
              </a:rPr>
              <a:pPr defTabSz="474739">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799882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9350"/>
            <a:ext cx="4135438" cy="3100388"/>
          </a:xfrm>
        </p:spPr>
      </p:sp>
      <p:sp>
        <p:nvSpPr>
          <p:cNvPr id="3" name="Notes Placeholder 2"/>
          <p:cNvSpPr>
            <a:spLocks noGrp="1"/>
          </p:cNvSpPr>
          <p:nvPr>
            <p:ph type="body" idx="1"/>
          </p:nvPr>
        </p:nvSpPr>
        <p:spPr/>
        <p:txBody>
          <a:bodyPr/>
          <a:lstStyle/>
          <a:p>
            <a:r>
              <a:rPr lang="en-CA"/>
              <a:t>Ask them to think of all the things that may be influencing their gut feeling &amp; feelings of warmth</a:t>
            </a:r>
            <a:r>
              <a:rPr lang="en-CA" baseline="0"/>
              <a:t> &amp; competence about these doctors.</a:t>
            </a:r>
            <a:endParaRPr lang="en-US"/>
          </a:p>
        </p:txBody>
      </p:sp>
      <p:sp>
        <p:nvSpPr>
          <p:cNvPr id="4" name="Slide Number Placeholder 3"/>
          <p:cNvSpPr>
            <a:spLocks noGrp="1"/>
          </p:cNvSpPr>
          <p:nvPr>
            <p:ph type="sldNum" sz="quarter" idx="10"/>
          </p:nvPr>
        </p:nvSpPr>
        <p:spPr/>
        <p:txBody>
          <a:bodyPr/>
          <a:lstStyle/>
          <a:p>
            <a:pPr defTabSz="931774">
              <a:defRPr/>
            </a:pPr>
            <a:fld id="{0A471878-AEB2-435E-845E-DA4CABA16B60}"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07261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4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54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805" y="838200"/>
            <a:ext cx="1946275"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896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5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12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79734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99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itle 1"/>
          <p:cNvSpPr>
            <a:spLocks noGrp="1"/>
          </p:cNvSpPr>
          <p:nvPr>
            <p:ph type="title"/>
          </p:nvPr>
        </p:nvSpPr>
        <p:spPr>
          <a:xfrm>
            <a:off x="457200" y="685800"/>
            <a:ext cx="8229600" cy="685800"/>
          </a:xfrm>
        </p:spPr>
        <p:txBody>
          <a:bodyPr/>
          <a:lstStyle>
            <a:lvl1pPr>
              <a:defRPr/>
            </a:lvl1pPr>
          </a:lstStyle>
          <a:p>
            <a:r>
              <a:rPr lang="en-CA"/>
              <a:t>Click to edit Master title style</a:t>
            </a:r>
            <a:endParaRPr lang="en-US"/>
          </a:p>
        </p:txBody>
      </p:sp>
    </p:spTree>
    <p:extLst>
      <p:ext uri="{BB962C8B-B14F-4D97-AF65-F5344CB8AC3E}">
        <p14:creationId xmlns:p14="http://schemas.microsoft.com/office/powerpoint/2010/main" val="66251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800"/>
            </a:lvl1pPr>
          </a:lstStyle>
          <a:p>
            <a:r>
              <a:rPr lang="en-US"/>
              <a:t>Click to edit Master title style</a:t>
            </a:r>
          </a:p>
        </p:txBody>
      </p:sp>
      <p:sp>
        <p:nvSpPr>
          <p:cNvPr id="3" name="Content Placeholder 2"/>
          <p:cNvSpPr>
            <a:spLocks noGrp="1"/>
          </p:cNvSpPr>
          <p:nvPr>
            <p:ph idx="1"/>
          </p:nvPr>
        </p:nvSpPr>
        <p:spPr>
          <a:xfrm>
            <a:off x="228605" y="1752600"/>
            <a:ext cx="8550275" cy="4495800"/>
          </a:xfrm>
        </p:spPr>
        <p:txBody>
          <a:bodyPr/>
          <a:lstStyle>
            <a:lvl1pPr marL="269875" indent="-269875">
              <a:buFontTx/>
              <a:buBlip>
                <a:blip r:embed="rId2"/>
              </a:buBlip>
              <a:defRPr sz="3600"/>
            </a:lvl1pPr>
            <a:lvl2pPr>
              <a:buFontTx/>
              <a:buBlip>
                <a:blip r:embed="rId2"/>
              </a:buBlip>
              <a:defRPr sz="3200"/>
            </a:lvl2pPr>
            <a:lvl3pPr marL="1371600" indent="-457200">
              <a:buFontTx/>
              <a:buBlip>
                <a:blip r:embed="rId2"/>
              </a:buBlip>
              <a:defRPr sz="2800"/>
            </a:lvl3pPr>
            <a:lvl4pPr marL="1752600" indent="-381000">
              <a:buFontTx/>
              <a:buBlip>
                <a:blip r:embed="rId2"/>
              </a:buBlip>
              <a:defRPr sz="2400"/>
            </a:lvl4pPr>
            <a:lvl5pPr marL="2209800" indent="-381000">
              <a:buFontTx/>
              <a:buBlip>
                <a:blip r:embed="rId2"/>
              </a:buBlip>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3200" y="5128247"/>
            <a:ext cx="1320800" cy="1729761"/>
          </a:xfrm>
          <a:prstGeom prst="rect">
            <a:avLst/>
          </a:prstGeom>
        </p:spPr>
      </p:pic>
    </p:spTree>
    <p:extLst>
      <p:ext uri="{BB962C8B-B14F-4D97-AF65-F5344CB8AC3E}">
        <p14:creationId xmlns:p14="http://schemas.microsoft.com/office/powerpoint/2010/main" val="117533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46975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77316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287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68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4287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30" y="2068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739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75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33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62000"/>
            <a:ext cx="3008313" cy="914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5"/>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676404"/>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50673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6324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10"/>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8605" y="838200"/>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88930" y="1676400"/>
            <a:ext cx="8550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ChangeArrowheads="1"/>
          </p:cNvSpPr>
          <p:nvPr/>
        </p:nvSpPr>
        <p:spPr bwMode="auto">
          <a:xfrm>
            <a:off x="0" y="654527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7"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10"/>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0" y="654527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10" name="Picture 9" descr="upper_img_Blank.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 y="10"/>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Usask-Logo-70K.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userDrawn="1"/>
        </p:nvSpPr>
        <p:spPr bwMode="auto">
          <a:xfrm>
            <a:off x="0" y="654527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spTree>
    <p:extLst>
      <p:ext uri="{BB962C8B-B14F-4D97-AF65-F5344CB8AC3E}">
        <p14:creationId xmlns:p14="http://schemas.microsoft.com/office/powerpoint/2010/main" val="2714790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fontAlgn="base" hangingPunct="1">
        <a:spcBef>
          <a:spcPct val="0"/>
        </a:spcBef>
        <a:spcAft>
          <a:spcPct val="0"/>
        </a:spcAft>
        <a:defRPr sz="44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p:titleStyle>
    <p:bodyStyle>
      <a:lvl1pPr marL="269875" indent="-269875" algn="l" rtl="0" eaLnBrk="1" fontAlgn="base" hangingPunct="1">
        <a:spcBef>
          <a:spcPct val="20000"/>
        </a:spcBef>
        <a:spcAft>
          <a:spcPct val="0"/>
        </a:spcAft>
        <a:buSzPct val="75000"/>
        <a:buFont typeface="Wingdings" panose="05000000000000000000" pitchFamily="2" charset="2"/>
        <a:buChar char="§"/>
        <a:defRPr sz="28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 typeface="Arial" panose="020B0604020202020204" pitchFamily="34" charset="0"/>
        <a:buAutoNum type="alphaLcParenR"/>
        <a:defRPr sz="24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 typeface="Times" panose="02020603060405020304" pitchFamily="18" charset="0"/>
        <a:buChar char="•"/>
        <a:defRPr sz="20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hyperlink" Target="https://www.cbc.ca/player/play/1751891523593"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6.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6.bin"/><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aC7lbdD1hq0"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5.jpeg"/><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3KoTi3LRBXI"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www.youtube.com/watch?reload=9&amp;v=kMvn_mSsyk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aspeducators.org/webinar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www.pwc.com/us/en/about-us/blind-spots.html"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mailto:Sean.polreis@usask.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405063" y="3438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defRPr/>
            </a:pPr>
            <a:endParaRPr lang="en-US" altLang="en-US">
              <a:solidFill>
                <a:srgbClr val="000000"/>
              </a:solidFill>
            </a:endParaRPr>
          </a:p>
        </p:txBody>
      </p:sp>
      <p:sp>
        <p:nvSpPr>
          <p:cNvPr id="5123" name="Rectangle 12"/>
          <p:cNvSpPr>
            <a:spLocks noChangeArrowheads="1"/>
          </p:cNvSpPr>
          <p:nvPr/>
        </p:nvSpPr>
        <p:spPr bwMode="auto">
          <a:xfrm>
            <a:off x="8494713" y="531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defRPr/>
            </a:pPr>
            <a:endParaRPr lang="en-US" altLang="en-US">
              <a:solidFill>
                <a:srgbClr val="000000"/>
              </a:solidFill>
            </a:endParaRPr>
          </a:p>
        </p:txBody>
      </p:sp>
      <p:pic>
        <p:nvPicPr>
          <p:cNvPr id="5124" name="Picture 11" descr="Usask-Logo-70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4958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44" y="5051031"/>
            <a:ext cx="279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descr="upper_img_greenba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86210"/>
            <a:ext cx="9144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17"/>
          <p:cNvSpPr>
            <a:spLocks noChangeArrowheads="1"/>
          </p:cNvSpPr>
          <p:nvPr/>
        </p:nvSpPr>
        <p:spPr bwMode="auto">
          <a:xfrm>
            <a:off x="0" y="3505200"/>
            <a:ext cx="9144000" cy="381000"/>
          </a:xfrm>
          <a:prstGeom prst="rect">
            <a:avLst/>
          </a:prstGeom>
          <a:solidFill>
            <a:srgbClr val="8FD634">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defRPr/>
            </a:pPr>
            <a:endParaRPr lang="en-US" altLang="en-US">
              <a:solidFill>
                <a:srgbClr val="000000"/>
              </a:solidFill>
            </a:endParaRPr>
          </a:p>
        </p:txBody>
      </p:sp>
      <p:sp>
        <p:nvSpPr>
          <p:cNvPr id="5128" name="Rectangle 3"/>
          <p:cNvSpPr txBox="1">
            <a:spLocks noChangeArrowheads="1"/>
          </p:cNvSpPr>
          <p:nvPr/>
        </p:nvSpPr>
        <p:spPr bwMode="auto">
          <a:xfrm>
            <a:off x="548353" y="5051033"/>
            <a:ext cx="6345446" cy="93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defRPr/>
            </a:pPr>
            <a:r>
              <a:rPr lang="en-CA" altLang="en-US" sz="3600" b="1" dirty="0">
                <a:solidFill>
                  <a:srgbClr val="86B234"/>
                </a:solidFill>
                <a:latin typeface="Calibri" panose="020F0502020204030204" pitchFamily="34" charset="0"/>
              </a:rPr>
              <a:t>Unconscious Bias: Implications for healthcare delivery</a:t>
            </a:r>
          </a:p>
        </p:txBody>
      </p:sp>
      <p:sp>
        <p:nvSpPr>
          <p:cNvPr id="4106" name="Rectangle 2"/>
          <p:cNvSpPr txBox="1">
            <a:spLocks noChangeArrowheads="1"/>
          </p:cNvSpPr>
          <p:nvPr/>
        </p:nvSpPr>
        <p:spPr bwMode="auto">
          <a:xfrm>
            <a:off x="7915285" y="6538913"/>
            <a:ext cx="1158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eaLnBrk="0" fontAlgn="base" hangingPunct="0">
              <a:spcBef>
                <a:spcPct val="0"/>
              </a:spcBef>
              <a:spcAft>
                <a:spcPct val="0"/>
              </a:spcAft>
              <a:defRPr/>
            </a:pPr>
            <a:r>
              <a:rPr lang="en-US" altLang="x-none" sz="1200">
                <a:solidFill>
                  <a:srgbClr val="797979"/>
                </a:solidFill>
                <a:latin typeface="Arial" panose="020B0604020202020204"/>
              </a:rPr>
              <a:t>www.usask.ca</a:t>
            </a:r>
          </a:p>
        </p:txBody>
      </p:sp>
      <p:pic>
        <p:nvPicPr>
          <p:cNvPr id="513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10" y="4953000"/>
            <a:ext cx="1984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txBox="1">
            <a:spLocks noChangeArrowheads="1"/>
          </p:cNvSpPr>
          <p:nvPr/>
        </p:nvSpPr>
        <p:spPr bwMode="auto">
          <a:xfrm>
            <a:off x="5994408" y="5592396"/>
            <a:ext cx="30797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algn="r" eaLnBrk="0" fontAlgn="base" hangingPunct="0">
              <a:spcBef>
                <a:spcPct val="20000"/>
              </a:spcBef>
              <a:spcAft>
                <a:spcPct val="0"/>
              </a:spcAft>
              <a:buSzPct val="75000"/>
              <a:defRPr/>
            </a:pPr>
            <a:r>
              <a:rPr lang="en-CA" altLang="en-US" dirty="0">
                <a:solidFill>
                  <a:srgbClr val="797979"/>
                </a:solidFill>
                <a:latin typeface="Calibri" panose="020F0502020204030204" pitchFamily="34" charset="0"/>
              </a:rPr>
              <a:t>Ethics Week</a:t>
            </a:r>
          </a:p>
          <a:p>
            <a:pPr algn="r" eaLnBrk="0" fontAlgn="base" hangingPunct="0">
              <a:spcBef>
                <a:spcPct val="20000"/>
              </a:spcBef>
              <a:spcAft>
                <a:spcPct val="0"/>
              </a:spcAft>
              <a:buSzPct val="75000"/>
              <a:defRPr/>
            </a:pPr>
            <a:r>
              <a:rPr lang="en-CA" altLang="en-US" dirty="0">
                <a:solidFill>
                  <a:srgbClr val="797979"/>
                </a:solidFill>
                <a:latin typeface="Calibri" panose="020F0502020204030204" pitchFamily="34" charset="0"/>
              </a:rPr>
              <a:t>November 7</a:t>
            </a:r>
            <a:r>
              <a:rPr lang="en-CA" altLang="en-US" baseline="30000" dirty="0">
                <a:solidFill>
                  <a:srgbClr val="797979"/>
                </a:solidFill>
                <a:latin typeface="Calibri" panose="020F0502020204030204" pitchFamily="34" charset="0"/>
              </a:rPr>
              <a:t>th</a:t>
            </a:r>
            <a:r>
              <a:rPr lang="en-CA" altLang="en-US" dirty="0">
                <a:solidFill>
                  <a:srgbClr val="797979"/>
                </a:solidFill>
                <a:latin typeface="Calibri" panose="020F0502020204030204" pitchFamily="34" charset="0"/>
              </a:rPr>
              <a:t>,  2023</a:t>
            </a:r>
          </a:p>
        </p:txBody>
      </p:sp>
      <p:sp>
        <p:nvSpPr>
          <p:cNvPr id="14" name="Rectangle 4"/>
          <p:cNvSpPr txBox="1">
            <a:spLocks noChangeArrowheads="1"/>
          </p:cNvSpPr>
          <p:nvPr/>
        </p:nvSpPr>
        <p:spPr bwMode="auto">
          <a:xfrm>
            <a:off x="0" y="6174582"/>
            <a:ext cx="2519362" cy="4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20000"/>
              </a:spcBef>
              <a:spcAft>
                <a:spcPct val="0"/>
              </a:spcAft>
              <a:buSzPct val="75000"/>
              <a:defRPr/>
            </a:pPr>
            <a:r>
              <a:rPr lang="en-CA" altLang="en-US" sz="1800">
                <a:solidFill>
                  <a:srgbClr val="797979"/>
                </a:solidFill>
                <a:latin typeface="Calibri" panose="020F0502020204030204" pitchFamily="34" charset="0"/>
              </a:rPr>
              <a:t>Sean Polreis</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9144000" cy="3883820"/>
          </a:xfrm>
          <a:prstGeom prst="rect">
            <a:avLst/>
          </a:prstGeom>
        </p:spPr>
      </p:pic>
    </p:spTree>
    <p:extLst>
      <p:ext uri="{BB962C8B-B14F-4D97-AF65-F5344CB8AC3E}">
        <p14:creationId xmlns:p14="http://schemas.microsoft.com/office/powerpoint/2010/main" val="3842137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2829"/>
            <a:ext cx="9144000" cy="609600"/>
          </a:xfrm>
        </p:spPr>
        <p:txBody>
          <a:bodyPr/>
          <a:lstStyle/>
          <a:p>
            <a:r>
              <a:rPr lang="en-US"/>
              <a:t>Affect heuristic bias – ex: of stimuli</a:t>
            </a:r>
          </a:p>
        </p:txBody>
      </p:sp>
      <p:sp>
        <p:nvSpPr>
          <p:cNvPr id="6" name="Content Placeholder 2">
            <a:extLst>
              <a:ext uri="{FF2B5EF4-FFF2-40B4-BE49-F238E27FC236}">
                <a16:creationId xmlns:a16="http://schemas.microsoft.com/office/drawing/2014/main" id="{028706E5-4D82-4BC0-B8FE-124CF1A0155E}"/>
              </a:ext>
            </a:extLst>
          </p:cNvPr>
          <p:cNvSpPr>
            <a:spLocks noGrp="1"/>
          </p:cNvSpPr>
          <p:nvPr>
            <p:ph idx="1"/>
          </p:nvPr>
        </p:nvSpPr>
        <p:spPr>
          <a:xfrm>
            <a:off x="300790" y="2585705"/>
            <a:ext cx="8313822" cy="3507412"/>
          </a:xfrm>
        </p:spPr>
        <p:txBody>
          <a:bodyPr/>
          <a:lstStyle/>
          <a:p>
            <a:pPr algn="ctr"/>
            <a:r>
              <a:rPr lang="en-US" sz="4000"/>
              <a:t>What are some factors that may influence how we feel about someone or something?</a:t>
            </a:r>
          </a:p>
          <a:p>
            <a:pPr algn="ctr"/>
            <a:endParaRPr lang="en-US"/>
          </a:p>
        </p:txBody>
      </p:sp>
    </p:spTree>
    <p:extLst>
      <p:ext uri="{BB962C8B-B14F-4D97-AF65-F5344CB8AC3E}">
        <p14:creationId xmlns:p14="http://schemas.microsoft.com/office/powerpoint/2010/main" val="185098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888"/>
            <a:ext cx="9144000" cy="609600"/>
          </a:xfrm>
        </p:spPr>
        <p:txBody>
          <a:bodyPr/>
          <a:lstStyle/>
          <a:p>
            <a:r>
              <a:rPr lang="en-US"/>
              <a:t>Affect heuristic bias – ex: of stimuli</a:t>
            </a:r>
          </a:p>
        </p:txBody>
      </p:sp>
      <p:sp>
        <p:nvSpPr>
          <p:cNvPr id="3" name="Content Placeholder 2"/>
          <p:cNvSpPr>
            <a:spLocks noGrp="1"/>
          </p:cNvSpPr>
          <p:nvPr>
            <p:ph idx="1"/>
          </p:nvPr>
        </p:nvSpPr>
        <p:spPr>
          <a:xfrm>
            <a:off x="642942" y="1609725"/>
            <a:ext cx="3421061" cy="4683918"/>
          </a:xfrm>
        </p:spPr>
        <p:txBody>
          <a:bodyPr/>
          <a:lstStyle/>
          <a:p>
            <a:r>
              <a:rPr lang="en-US" sz="3200"/>
              <a:t>Attractiveness</a:t>
            </a:r>
          </a:p>
          <a:p>
            <a:r>
              <a:rPr lang="en-US" sz="3200"/>
              <a:t>Gender</a:t>
            </a:r>
          </a:p>
          <a:p>
            <a:r>
              <a:rPr lang="en-US" sz="3200"/>
              <a:t>Ethnicity</a:t>
            </a:r>
          </a:p>
          <a:p>
            <a:r>
              <a:rPr lang="en-US" sz="3200"/>
              <a:t>Age</a:t>
            </a:r>
          </a:p>
          <a:p>
            <a:r>
              <a:rPr lang="en-US" sz="3200"/>
              <a:t>Clothing</a:t>
            </a:r>
          </a:p>
          <a:p>
            <a:r>
              <a:rPr lang="en-US" sz="3200"/>
              <a:t>Name</a:t>
            </a:r>
          </a:p>
          <a:p>
            <a:r>
              <a:rPr lang="en-US" sz="3200"/>
              <a:t>Piercings/tattoos</a:t>
            </a:r>
          </a:p>
          <a:p>
            <a:r>
              <a:rPr lang="en-US" sz="3200"/>
              <a:t>Weight</a:t>
            </a:r>
          </a:p>
          <a:p>
            <a:endParaRPr lang="en-US"/>
          </a:p>
        </p:txBody>
      </p:sp>
      <p:sp>
        <p:nvSpPr>
          <p:cNvPr id="4" name="Content Placeholder 2"/>
          <p:cNvSpPr txBox="1">
            <a:spLocks/>
          </p:cNvSpPr>
          <p:nvPr/>
        </p:nvSpPr>
        <p:spPr bwMode="auto">
          <a:xfrm>
            <a:off x="4950621" y="1609731"/>
            <a:ext cx="3943348" cy="468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defTabSz="457200"/>
            <a:r>
              <a:rPr lang="en-US" sz="3200" kern="0"/>
              <a:t>Speech</a:t>
            </a:r>
          </a:p>
          <a:p>
            <a:pPr defTabSz="457200"/>
            <a:r>
              <a:rPr lang="en-US" sz="3200" kern="0"/>
              <a:t>Smell</a:t>
            </a:r>
          </a:p>
          <a:p>
            <a:pPr defTabSz="457200"/>
            <a:r>
              <a:rPr lang="en-US" sz="3200" kern="0"/>
              <a:t>Voice/accent</a:t>
            </a:r>
          </a:p>
          <a:p>
            <a:pPr defTabSz="457200"/>
            <a:r>
              <a:rPr lang="en-US" sz="3200" kern="0"/>
              <a:t>Sexual orientation</a:t>
            </a:r>
          </a:p>
          <a:p>
            <a:pPr defTabSz="457200"/>
            <a:r>
              <a:rPr lang="en-US" sz="3200" kern="0"/>
              <a:t>Posture</a:t>
            </a:r>
          </a:p>
          <a:p>
            <a:pPr defTabSz="457200"/>
            <a:r>
              <a:rPr lang="en-US" sz="3200" kern="0"/>
              <a:t>Facial expression</a:t>
            </a:r>
          </a:p>
          <a:p>
            <a:pPr defTabSz="457200"/>
            <a:r>
              <a:rPr lang="en-US" sz="3200" kern="0"/>
              <a:t>Handshake</a:t>
            </a:r>
          </a:p>
          <a:p>
            <a:pPr defTabSz="457200"/>
            <a:r>
              <a:rPr lang="en-US" sz="3200" kern="0"/>
              <a:t>Hair style</a:t>
            </a:r>
          </a:p>
          <a:p>
            <a:pPr defTabSz="457200"/>
            <a:endParaRPr lang="en-US" kern="0"/>
          </a:p>
        </p:txBody>
      </p:sp>
    </p:spTree>
    <p:extLst>
      <p:ext uri="{BB962C8B-B14F-4D97-AF65-F5344CB8AC3E}">
        <p14:creationId xmlns:p14="http://schemas.microsoft.com/office/powerpoint/2010/main" val="216324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91966"/>
            <a:ext cx="3720274" cy="4560197"/>
          </a:xfrm>
        </p:spPr>
        <p:txBody>
          <a:bodyPr/>
          <a:lstStyle/>
          <a:p>
            <a:r>
              <a:rPr lang="en-CA"/>
              <a:t>What stimuli are influencing this comment?</a:t>
            </a:r>
            <a:br>
              <a:rPr lang="en-CA"/>
            </a:b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281" y="6"/>
            <a:ext cx="5423725" cy="6857999"/>
          </a:xfrm>
          <a:prstGeom prst="rect">
            <a:avLst/>
          </a:prstGeom>
        </p:spPr>
      </p:pic>
      <p:cxnSp>
        <p:nvCxnSpPr>
          <p:cNvPr id="9" name="Straight Arrow Connector 8"/>
          <p:cNvCxnSpPr/>
          <p:nvPr/>
        </p:nvCxnSpPr>
        <p:spPr bwMode="auto">
          <a:xfrm>
            <a:off x="3433282" y="6537980"/>
            <a:ext cx="234124" cy="10286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0" name="TextBox 9"/>
          <p:cNvSpPr txBox="1"/>
          <p:nvPr/>
        </p:nvSpPr>
        <p:spPr>
          <a:xfrm>
            <a:off x="2995132" y="6112778"/>
            <a:ext cx="438150" cy="584775"/>
          </a:xfrm>
          <a:prstGeom prst="rect">
            <a:avLst/>
          </a:prstGeom>
          <a:noFill/>
        </p:spPr>
        <p:txBody>
          <a:bodyPr wrap="square" rtlCol="0">
            <a:spAutoFit/>
          </a:bodyPr>
          <a:lstStyle/>
          <a:p>
            <a:pPr defTabSz="457200"/>
            <a:r>
              <a:rPr lang="en-CA" sz="3200" b="1">
                <a:solidFill>
                  <a:srgbClr val="000000"/>
                </a:solidFill>
                <a:latin typeface="Arial" panose="020B0604020202020204"/>
              </a:rPr>
              <a:t>©</a:t>
            </a:r>
            <a:endParaRPr lang="en-US" sz="3200" b="1">
              <a:solidFill>
                <a:srgbClr val="000000"/>
              </a:solidFill>
              <a:latin typeface="Arial" panose="020B0604020202020204"/>
            </a:endParaRPr>
          </a:p>
        </p:txBody>
      </p:sp>
    </p:spTree>
    <p:extLst>
      <p:ext uri="{BB962C8B-B14F-4D97-AF65-F5344CB8AC3E}">
        <p14:creationId xmlns:p14="http://schemas.microsoft.com/office/powerpoint/2010/main" val="226167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7" y="718462"/>
            <a:ext cx="8550275" cy="1669143"/>
          </a:xfrm>
        </p:spPr>
        <p:txBody>
          <a:bodyPr/>
          <a:lstStyle/>
          <a:p>
            <a:r>
              <a:rPr lang="en-US"/>
              <a:t>Norm-referencing bias &amp; availability heuristic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137"/>
            <a:ext cx="9084130" cy="3936456"/>
          </a:xfrm>
          <a:prstGeom prst="rect">
            <a:avLst/>
          </a:prstGeom>
        </p:spPr>
      </p:pic>
      <p:sp>
        <p:nvSpPr>
          <p:cNvPr id="5" name="TextBox 4"/>
          <p:cNvSpPr txBox="1"/>
          <p:nvPr/>
        </p:nvSpPr>
        <p:spPr>
          <a:xfrm>
            <a:off x="6014365" y="2645193"/>
            <a:ext cx="3069771" cy="338554"/>
          </a:xfrm>
          <a:prstGeom prst="rect">
            <a:avLst/>
          </a:prstGeom>
          <a:noFill/>
        </p:spPr>
        <p:txBody>
          <a:bodyPr wrap="square" rtlCol="0">
            <a:spAutoFit/>
          </a:bodyPr>
          <a:lstStyle/>
          <a:p>
            <a:pPr defTabSz="457200"/>
            <a:r>
              <a:rPr lang="en-CA" sz="1600">
                <a:solidFill>
                  <a:srgbClr val="000000"/>
                </a:solidFill>
                <a:latin typeface="Calibri" panose="020F0502020204030204" pitchFamily="34" charset="0"/>
                <a:cs typeface="Calibri" panose="020F0502020204030204" pitchFamily="34" charset="0"/>
              </a:rPr>
              <a:t>© Jorge Cham, PHDCOMICS, 2019</a:t>
            </a:r>
            <a:endParaRPr lang="en-US" sz="16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2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6" y="1289756"/>
            <a:ext cx="8550275" cy="609600"/>
          </a:xfrm>
        </p:spPr>
        <p:txBody>
          <a:bodyPr/>
          <a:lstStyle/>
          <a:p>
            <a:r>
              <a:rPr lang="en-US"/>
              <a:t>Anchoring</a:t>
            </a:r>
          </a:p>
        </p:txBody>
      </p:sp>
      <p:sp>
        <p:nvSpPr>
          <p:cNvPr id="5" name="TextBox 3"/>
          <p:cNvSpPr txBox="1">
            <a:spLocks noChangeArrowheads="1"/>
          </p:cNvSpPr>
          <p:nvPr/>
        </p:nvSpPr>
        <p:spPr bwMode="auto">
          <a:xfrm>
            <a:off x="4159827" y="3471448"/>
            <a:ext cx="571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defRPr/>
            </a:pPr>
            <a:r>
              <a:rPr lang="en-US" altLang="en-US" sz="1600">
                <a:solidFill>
                  <a:srgbClr val="000000"/>
                </a:solidFill>
                <a:cs typeface="Calibri" panose="020F0502020204030204" pitchFamily="34" charset="0"/>
              </a:rPr>
              <a:t>Reprinted by permission of John L. Hart FLP. © 8/10/2017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57" t="2311" r="8410" b="19136"/>
          <a:stretch/>
        </p:blipFill>
        <p:spPr>
          <a:xfrm>
            <a:off x="5" y="3810006"/>
            <a:ext cx="9149705" cy="3020291"/>
          </a:xfrm>
          <a:prstGeom prst="rect">
            <a:avLst/>
          </a:prstGeom>
        </p:spPr>
      </p:pic>
    </p:spTree>
    <p:extLst>
      <p:ext uri="{BB962C8B-B14F-4D97-AF65-F5344CB8AC3E}">
        <p14:creationId xmlns:p14="http://schemas.microsoft.com/office/powerpoint/2010/main" val="255709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779" y="951543"/>
            <a:ext cx="4135288" cy="1417387"/>
          </a:xfrm>
        </p:spPr>
        <p:txBody>
          <a:bodyPr/>
          <a:lstStyle/>
          <a:p>
            <a:r>
              <a:rPr lang="en-US" dirty="0"/>
              <a:t>Premature closure</a:t>
            </a:r>
          </a:p>
        </p:txBody>
      </p:sp>
      <p:pic>
        <p:nvPicPr>
          <p:cNvPr id="5" name="Picture 4" descr="A cartoon of a person in a white coat talking to a person in a white coat&#10;&#10;Description automatically generated">
            <a:extLst>
              <a:ext uri="{FF2B5EF4-FFF2-40B4-BE49-F238E27FC236}">
                <a16:creationId xmlns:a16="http://schemas.microsoft.com/office/drawing/2014/main" id="{8E2010C1-1F03-6E74-9A3A-D17A86D5825B}"/>
              </a:ext>
            </a:extLst>
          </p:cNvPr>
          <p:cNvPicPr>
            <a:picLocks noChangeAspect="1"/>
          </p:cNvPicPr>
          <p:nvPr/>
        </p:nvPicPr>
        <p:blipFill rotWithShape="1">
          <a:blip r:embed="rId3">
            <a:extLst>
              <a:ext uri="{28A0092B-C50C-407E-A947-70E740481C1C}">
                <a14:useLocalDpi xmlns:a14="http://schemas.microsoft.com/office/drawing/2010/main" val="0"/>
              </a:ext>
            </a:extLst>
          </a:blip>
          <a:srcRect l="12127" t="11288" r="8723" b="14732"/>
          <a:stretch/>
        </p:blipFill>
        <p:spPr>
          <a:xfrm>
            <a:off x="2937036" y="0"/>
            <a:ext cx="6206964" cy="6858000"/>
          </a:xfrm>
          <a:prstGeom prst="rect">
            <a:avLst/>
          </a:prstGeom>
        </p:spPr>
      </p:pic>
      <p:sp>
        <p:nvSpPr>
          <p:cNvPr id="6" name="TextBox 5">
            <a:extLst>
              <a:ext uri="{FF2B5EF4-FFF2-40B4-BE49-F238E27FC236}">
                <a16:creationId xmlns:a16="http://schemas.microsoft.com/office/drawing/2014/main" id="{B83A9ACC-5927-101E-907B-524E85ED1393}"/>
              </a:ext>
            </a:extLst>
          </p:cNvPr>
          <p:cNvSpPr txBox="1">
            <a:spLocks noChangeArrowheads="1"/>
          </p:cNvSpPr>
          <p:nvPr/>
        </p:nvSpPr>
        <p:spPr bwMode="auto">
          <a:xfrm>
            <a:off x="0" y="5748999"/>
            <a:ext cx="29370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None/>
            </a:pPr>
            <a:r>
              <a:rPr lang="en-US" altLang="en-US" sz="1400" dirty="0">
                <a:solidFill>
                  <a:srgbClr val="000000"/>
                </a:solidFill>
              </a:rPr>
              <a:t>© Andrews McMeel Syndication; Argyle Sweater by Scott Hilburn; 6/13/2023</a:t>
            </a:r>
          </a:p>
        </p:txBody>
      </p:sp>
    </p:spTree>
    <p:extLst>
      <p:ext uri="{BB962C8B-B14F-4D97-AF65-F5344CB8AC3E}">
        <p14:creationId xmlns:p14="http://schemas.microsoft.com/office/powerpoint/2010/main" val="394410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6" y="394353"/>
            <a:ext cx="8550275" cy="609600"/>
          </a:xfrm>
        </p:spPr>
        <p:txBody>
          <a:bodyPr/>
          <a:lstStyle/>
          <a:p>
            <a:r>
              <a:rPr lang="en-US" b="1"/>
              <a:t>Halo</a:t>
            </a:r>
            <a:r>
              <a:rPr lang="en-US"/>
              <a:t> &amp; horns effect</a:t>
            </a:r>
          </a:p>
        </p:txBody>
      </p:sp>
      <p:pic>
        <p:nvPicPr>
          <p:cNvPr id="7" name="Picture 6" descr="Diagram, engineering drawing&#10;&#10;Description automatically generated">
            <a:extLst>
              <a:ext uri="{FF2B5EF4-FFF2-40B4-BE49-F238E27FC236}">
                <a16:creationId xmlns:a16="http://schemas.microsoft.com/office/drawing/2014/main" id="{50A0DF10-3628-4A1C-ACA0-6EE0887932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802"/>
          <a:stretch/>
        </p:blipFill>
        <p:spPr>
          <a:xfrm>
            <a:off x="2534537" y="1095023"/>
            <a:ext cx="6609467" cy="5762978"/>
          </a:xfrm>
          <a:prstGeom prst="rect">
            <a:avLst/>
          </a:prstGeom>
        </p:spPr>
      </p:pic>
      <p:sp>
        <p:nvSpPr>
          <p:cNvPr id="8" name="TextBox 7">
            <a:extLst>
              <a:ext uri="{FF2B5EF4-FFF2-40B4-BE49-F238E27FC236}">
                <a16:creationId xmlns:a16="http://schemas.microsoft.com/office/drawing/2014/main" id="{CA45B95D-8F94-493F-A044-E1A04EA856BB}"/>
              </a:ext>
            </a:extLst>
          </p:cNvPr>
          <p:cNvSpPr txBox="1"/>
          <p:nvPr/>
        </p:nvSpPr>
        <p:spPr>
          <a:xfrm>
            <a:off x="7165120" y="1412710"/>
            <a:ext cx="1978880" cy="338554"/>
          </a:xfrm>
          <a:prstGeom prst="rect">
            <a:avLst/>
          </a:prstGeom>
          <a:noFill/>
        </p:spPr>
        <p:txBody>
          <a:bodyPr wrap="square" rtlCol="0">
            <a:spAutoFit/>
          </a:bodyPr>
          <a:lstStyle/>
          <a:p>
            <a:pPr algn="ctr" defTabSz="457200">
              <a:defRPr/>
            </a:pPr>
            <a:r>
              <a:rPr lang="en-US" sz="1600">
                <a:solidFill>
                  <a:srgbClr val="000000"/>
                </a:solidFill>
                <a:latin typeface="Calibri" panose="020F0502020204030204" pitchFamily="34" charset="0"/>
                <a:cs typeface="Calibri" panose="020F0502020204030204" pitchFamily="34" charset="0"/>
              </a:rPr>
              <a:t>© Shutterstock</a:t>
            </a:r>
          </a:p>
        </p:txBody>
      </p:sp>
      <p:pic>
        <p:nvPicPr>
          <p:cNvPr id="5" name="Picture 4">
            <a:extLst>
              <a:ext uri="{FF2B5EF4-FFF2-40B4-BE49-F238E27FC236}">
                <a16:creationId xmlns:a16="http://schemas.microsoft.com/office/drawing/2014/main" id="{E8E6016A-C377-4A24-BB73-306DD8EEA4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03953"/>
            <a:ext cx="2768250" cy="1842504"/>
          </a:xfrm>
          <a:prstGeom prst="rect">
            <a:avLst/>
          </a:prstGeom>
          <a:ln>
            <a:noFill/>
          </a:ln>
          <a:effectLst>
            <a:softEdge rad="112500"/>
          </a:effectLst>
        </p:spPr>
      </p:pic>
    </p:spTree>
    <p:extLst>
      <p:ext uri="{BB962C8B-B14F-4D97-AF65-F5344CB8AC3E}">
        <p14:creationId xmlns:p14="http://schemas.microsoft.com/office/powerpoint/2010/main" val="12760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7058" y="1479829"/>
            <a:ext cx="5559242" cy="609600"/>
          </a:xfrm>
        </p:spPr>
        <p:txBody>
          <a:bodyPr/>
          <a:lstStyle/>
          <a:p>
            <a:r>
              <a:rPr lang="en-US" dirty="0"/>
              <a:t>Halo &amp; </a:t>
            </a:r>
            <a:r>
              <a:rPr lang="en-US" b="1" dirty="0"/>
              <a:t>horns</a:t>
            </a:r>
            <a:r>
              <a:rPr lang="en-US" dirty="0"/>
              <a:t> effect</a:t>
            </a:r>
          </a:p>
        </p:txBody>
      </p:sp>
      <p:pic>
        <p:nvPicPr>
          <p:cNvPr id="5" name="Picture 4">
            <a:extLst>
              <a:ext uri="{FF2B5EF4-FFF2-40B4-BE49-F238E27FC236}">
                <a16:creationId xmlns:a16="http://schemas.microsoft.com/office/drawing/2014/main" id="{B58F677C-4D86-42D5-8C25-6A7CCA06B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1" y="592331"/>
            <a:ext cx="3927875" cy="2614332"/>
          </a:xfrm>
          <a:prstGeom prst="rect">
            <a:avLst/>
          </a:prstGeom>
          <a:ln>
            <a:noFill/>
          </a:ln>
          <a:effectLst>
            <a:softEdge rad="112500"/>
          </a:effectLst>
        </p:spPr>
      </p:pic>
      <p:pic>
        <p:nvPicPr>
          <p:cNvPr id="6" name="Picture 5" descr="A cartoon of a person in a chair&#10;&#10;Description automatically generated">
            <a:extLst>
              <a:ext uri="{FF2B5EF4-FFF2-40B4-BE49-F238E27FC236}">
                <a16:creationId xmlns:a16="http://schemas.microsoft.com/office/drawing/2014/main" id="{479E6070-CA86-8C16-BF1E-E2FD58E21017}"/>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t="25765" r="9067" b="7641"/>
          <a:stretch/>
        </p:blipFill>
        <p:spPr>
          <a:xfrm>
            <a:off x="12901" y="4036379"/>
            <a:ext cx="9131101" cy="2821622"/>
          </a:xfrm>
          <a:prstGeom prst="rect">
            <a:avLst/>
          </a:prstGeom>
        </p:spPr>
      </p:pic>
      <p:sp>
        <p:nvSpPr>
          <p:cNvPr id="7" name="TextBox 6">
            <a:extLst>
              <a:ext uri="{FF2B5EF4-FFF2-40B4-BE49-F238E27FC236}">
                <a16:creationId xmlns:a16="http://schemas.microsoft.com/office/drawing/2014/main" id="{E08A1EF4-1CFF-4D42-16E2-702A46E039FB}"/>
              </a:ext>
            </a:extLst>
          </p:cNvPr>
          <p:cNvSpPr txBox="1">
            <a:spLocks noChangeArrowheads="1"/>
          </p:cNvSpPr>
          <p:nvPr/>
        </p:nvSpPr>
        <p:spPr bwMode="auto">
          <a:xfrm>
            <a:off x="3702395" y="3768092"/>
            <a:ext cx="5917095" cy="338554"/>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Dean Young &amp; John Marshall Blondie Comics 5/3/2022</a:t>
            </a:r>
          </a:p>
        </p:txBody>
      </p:sp>
    </p:spTree>
    <p:extLst>
      <p:ext uri="{BB962C8B-B14F-4D97-AF65-F5344CB8AC3E}">
        <p14:creationId xmlns:p14="http://schemas.microsoft.com/office/powerpoint/2010/main" val="10686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442364"/>
            <a:ext cx="1808018" cy="41563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srgbClr val="000000"/>
              </a:solidFill>
              <a:latin typeface="Times" pitchFamily="-108" charset="0"/>
            </a:endParaRPr>
          </a:p>
        </p:txBody>
      </p:sp>
      <p:sp>
        <p:nvSpPr>
          <p:cNvPr id="11" name="Title 1"/>
          <p:cNvSpPr txBox="1">
            <a:spLocks/>
          </p:cNvSpPr>
          <p:nvPr/>
        </p:nvSpPr>
        <p:spPr bwMode="auto">
          <a:xfrm>
            <a:off x="0" y="398965"/>
            <a:ext cx="9144000" cy="84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pPr defTabSz="457200">
              <a:defRPr/>
            </a:pPr>
            <a:r>
              <a:rPr lang="en-US" kern="0"/>
              <a:t>Affinity (similar-to-me) bias</a:t>
            </a:r>
          </a:p>
        </p:txBody>
      </p:sp>
      <p:pic>
        <p:nvPicPr>
          <p:cNvPr id="4" name="Picture 3" descr="A picture containing diagram&#10;&#10;Description automatically generated">
            <a:extLst>
              <a:ext uri="{FF2B5EF4-FFF2-40B4-BE49-F238E27FC236}">
                <a16:creationId xmlns:a16="http://schemas.microsoft.com/office/drawing/2014/main" id="{D0EAED16-05D0-4697-BC8E-F7C65DD3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442" y="1323113"/>
            <a:ext cx="7099558" cy="5534888"/>
          </a:xfrm>
          <a:prstGeom prst="rect">
            <a:avLst/>
          </a:prstGeom>
          <a:ln>
            <a:noFill/>
          </a:ln>
          <a:effectLst>
            <a:softEdge rad="112500"/>
          </a:effectLst>
        </p:spPr>
      </p:pic>
      <p:sp>
        <p:nvSpPr>
          <p:cNvPr id="8" name="TextBox 7">
            <a:extLst>
              <a:ext uri="{FF2B5EF4-FFF2-40B4-BE49-F238E27FC236}">
                <a16:creationId xmlns:a16="http://schemas.microsoft.com/office/drawing/2014/main" id="{52EBC8AD-FE87-48A2-8D00-69903C2432A0}"/>
              </a:ext>
            </a:extLst>
          </p:cNvPr>
          <p:cNvSpPr txBox="1"/>
          <p:nvPr/>
        </p:nvSpPr>
        <p:spPr>
          <a:xfrm>
            <a:off x="7099558" y="1672937"/>
            <a:ext cx="1978880" cy="338554"/>
          </a:xfrm>
          <a:prstGeom prst="rect">
            <a:avLst/>
          </a:prstGeom>
          <a:noFill/>
        </p:spPr>
        <p:txBody>
          <a:bodyPr wrap="square" rtlCol="0">
            <a:spAutoFit/>
          </a:bodyPr>
          <a:lstStyle/>
          <a:p>
            <a:pPr algn="ctr" defTabSz="457200">
              <a:defRPr/>
            </a:pPr>
            <a:r>
              <a:rPr lang="en-US" sz="1600">
                <a:solidFill>
                  <a:srgbClr val="000000"/>
                </a:solidFill>
                <a:latin typeface="Calibri" panose="020F0502020204030204" pitchFamily="34" charset="0"/>
                <a:cs typeface="Calibri" panose="020F0502020204030204" pitchFamily="34" charset="0"/>
              </a:rPr>
              <a:t>© Shutterstock</a:t>
            </a:r>
          </a:p>
        </p:txBody>
      </p:sp>
    </p:spTree>
    <p:extLst>
      <p:ext uri="{BB962C8B-B14F-4D97-AF65-F5344CB8AC3E}">
        <p14:creationId xmlns:p14="http://schemas.microsoft.com/office/powerpoint/2010/main" val="7043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56" y="605133"/>
            <a:ext cx="8550275" cy="609600"/>
          </a:xfrm>
        </p:spPr>
        <p:txBody>
          <a:bodyPr/>
          <a:lstStyle/>
          <a:p>
            <a:r>
              <a:rPr lang="en-CA"/>
              <a:t>Confirmation bias</a:t>
            </a:r>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5042" t="13860" r="8019" b="16209"/>
          <a:stretch/>
        </p:blipFill>
        <p:spPr>
          <a:xfrm>
            <a:off x="1" y="1981204"/>
            <a:ext cx="9144000" cy="4876801"/>
          </a:xfrm>
        </p:spPr>
      </p:pic>
      <p:sp>
        <p:nvSpPr>
          <p:cNvPr id="5" name="TextBox 4"/>
          <p:cNvSpPr txBox="1">
            <a:spLocks noChangeArrowheads="1"/>
          </p:cNvSpPr>
          <p:nvPr/>
        </p:nvSpPr>
        <p:spPr bwMode="auto">
          <a:xfrm>
            <a:off x="3090053" y="1673423"/>
            <a:ext cx="68035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600">
                <a:solidFill>
                  <a:srgbClr val="000000"/>
                </a:solidFill>
                <a:latin typeface="Calibri" panose="020F0502020204030204" pitchFamily="34" charset="0"/>
                <a:cs typeface="Calibri" panose="020F0502020204030204" pitchFamily="34" charset="0"/>
              </a:rPr>
              <a:t>Dave Coverly; Speed Bump © 11/1/2020, Permission of Universal Uclick</a:t>
            </a:r>
          </a:p>
        </p:txBody>
      </p:sp>
    </p:spTree>
    <p:extLst>
      <p:ext uri="{BB962C8B-B14F-4D97-AF65-F5344CB8AC3E}">
        <p14:creationId xmlns:p14="http://schemas.microsoft.com/office/powerpoint/2010/main" val="60926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11" y="583557"/>
            <a:ext cx="8550275" cy="609600"/>
          </a:xfrm>
        </p:spPr>
        <p:txBody>
          <a:bodyPr/>
          <a:lstStyle/>
          <a:p>
            <a:r>
              <a:rPr lang="en-CA" altLang="en-US">
                <a:latin typeface="Calibri" panose="020F0502020204030204" pitchFamily="34" charset="0"/>
                <a:ea typeface="ＭＳ Ｐゴシック" panose="020B0600070205080204" pitchFamily="34" charset="-128"/>
                <a:cs typeface="Calibri" panose="020F0502020204030204" pitchFamily="34" charset="0"/>
              </a:rPr>
              <a:t>Faculty/Presenter Disclosure</a:t>
            </a:r>
            <a:endParaRPr lang="en-US" altLang="en-US">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9459" name="Content Placeholder 1"/>
          <p:cNvSpPr>
            <a:spLocks noGrp="1"/>
          </p:cNvSpPr>
          <p:nvPr>
            <p:ph idx="1"/>
          </p:nvPr>
        </p:nvSpPr>
        <p:spPr>
          <a:xfrm>
            <a:off x="8" y="1586521"/>
            <a:ext cx="3637341" cy="4328089"/>
          </a:xfrm>
        </p:spPr>
        <p:txBody>
          <a:bodyPr/>
          <a:lstStyle/>
          <a:p>
            <a:r>
              <a:rPr lang="en-CA" altLang="en-US">
                <a:latin typeface="Calibri" panose="020F0502020204030204" pitchFamily="34" charset="0"/>
                <a:ea typeface="ＭＳ Ｐゴシック" panose="020B0600070205080204" pitchFamily="34" charset="-128"/>
                <a:cs typeface="Calibri" panose="020F0502020204030204" pitchFamily="34" charset="0"/>
              </a:rPr>
              <a:t>None</a:t>
            </a:r>
          </a:p>
          <a:p>
            <a:endParaRPr lang="en-CA" altLang="en-US" sz="800">
              <a:latin typeface="Calibri" panose="020F0502020204030204" pitchFamily="34" charset="0"/>
              <a:ea typeface="ＭＳ Ｐゴシック" panose="020B0600070205080204" pitchFamily="34" charset="-128"/>
              <a:cs typeface="Calibri" panose="020F0502020204030204" pitchFamily="34" charset="0"/>
            </a:endParaRPr>
          </a:p>
          <a:p>
            <a:r>
              <a:rPr lang="en-CA" altLang="en-US">
                <a:latin typeface="Calibri" panose="020F0502020204030204" pitchFamily="34" charset="0"/>
                <a:ea typeface="ＭＳ Ｐゴシック" panose="020B0600070205080204" pitchFamily="34" charset="-128"/>
                <a:cs typeface="Calibri" panose="020F0502020204030204" pitchFamily="34" charset="0"/>
              </a:rPr>
              <a:t>All images are attributed, PP stock, copied with permission, or from istockphoto.com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202" y="1956123"/>
            <a:ext cx="5579297" cy="4901878"/>
          </a:xfrm>
          <a:prstGeom prst="rect">
            <a:avLst/>
          </a:prstGeom>
        </p:spPr>
      </p:pic>
      <p:sp>
        <p:nvSpPr>
          <p:cNvPr id="5" name="TextBox 4"/>
          <p:cNvSpPr txBox="1">
            <a:spLocks noChangeArrowheads="1"/>
          </p:cNvSpPr>
          <p:nvPr/>
        </p:nvSpPr>
        <p:spPr bwMode="auto">
          <a:xfrm>
            <a:off x="6018835" y="1586521"/>
            <a:ext cx="298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400">
                <a:solidFill>
                  <a:srgbClr val="000000"/>
                </a:solidFill>
              </a:rPr>
              <a:t>Creative Commons © Hilda Bastian</a:t>
            </a:r>
          </a:p>
        </p:txBody>
      </p:sp>
    </p:spTree>
    <p:extLst>
      <p:ext uri="{BB962C8B-B14F-4D97-AF65-F5344CB8AC3E}">
        <p14:creationId xmlns:p14="http://schemas.microsoft.com/office/powerpoint/2010/main" val="330466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CB8A-5BC8-47D6-AC54-8ECE8ED15730}"/>
              </a:ext>
            </a:extLst>
          </p:cNvPr>
          <p:cNvSpPr>
            <a:spLocks noGrp="1"/>
          </p:cNvSpPr>
          <p:nvPr>
            <p:ph type="title"/>
          </p:nvPr>
        </p:nvSpPr>
        <p:spPr>
          <a:xfrm>
            <a:off x="-1" y="559905"/>
            <a:ext cx="9144000" cy="685801"/>
          </a:xfrm>
        </p:spPr>
        <p:txBody>
          <a:bodyPr/>
          <a:lstStyle/>
          <a:p>
            <a:r>
              <a:rPr lang="en-CA" dirty="0"/>
              <a:t>Strengths of groups</a:t>
            </a:r>
            <a:endParaRPr lang="en-US" dirty="0"/>
          </a:p>
        </p:txBody>
      </p:sp>
      <p:pic>
        <p:nvPicPr>
          <p:cNvPr id="5" name="Content Placeholder 4" descr="People in group therapy">
            <a:extLst>
              <a:ext uri="{FF2B5EF4-FFF2-40B4-BE49-F238E27FC236}">
                <a16:creationId xmlns:a16="http://schemas.microsoft.com/office/drawing/2014/main" id="{E3CE82EA-5176-40D1-A0D7-2254948598A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27304" y="4974562"/>
            <a:ext cx="2825158" cy="1883438"/>
          </a:xfrm>
          <a:prstGeom prst="rect">
            <a:avLst/>
          </a:prstGeom>
          <a:ln>
            <a:noFill/>
          </a:ln>
          <a:effectLst>
            <a:softEdge rad="112500"/>
          </a:effectLst>
        </p:spPr>
      </p:pic>
      <p:sp>
        <p:nvSpPr>
          <p:cNvPr id="3" name="Content Placeholder 2">
            <a:extLst>
              <a:ext uri="{FF2B5EF4-FFF2-40B4-BE49-F238E27FC236}">
                <a16:creationId xmlns:a16="http://schemas.microsoft.com/office/drawing/2014/main" id="{859226F5-4724-F48F-1845-EEBE5BE8C60B}"/>
              </a:ext>
            </a:extLst>
          </p:cNvPr>
          <p:cNvSpPr txBox="1">
            <a:spLocks/>
          </p:cNvSpPr>
          <p:nvPr/>
        </p:nvSpPr>
        <p:spPr bwMode="auto">
          <a:xfrm>
            <a:off x="477079" y="1713879"/>
            <a:ext cx="7474226" cy="44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kern="0" dirty="0"/>
              <a:t>Variety of viewpoints</a:t>
            </a:r>
          </a:p>
          <a:p>
            <a:endParaRPr lang="en-US" sz="1200" kern="0" dirty="0"/>
          </a:p>
          <a:p>
            <a:r>
              <a:rPr lang="en-US" kern="0" dirty="0"/>
              <a:t>Larger pool of input</a:t>
            </a:r>
          </a:p>
          <a:p>
            <a:endParaRPr lang="en-US" sz="1200" kern="0" dirty="0"/>
          </a:p>
          <a:p>
            <a:r>
              <a:rPr lang="en-US" kern="0" dirty="0"/>
              <a:t>Discussion – assess evidence</a:t>
            </a:r>
          </a:p>
          <a:p>
            <a:endParaRPr lang="en-US" sz="1200" kern="0" dirty="0"/>
          </a:p>
          <a:p>
            <a:r>
              <a:rPr lang="en-US" kern="0" dirty="0"/>
              <a:t>Build on others</a:t>
            </a:r>
          </a:p>
          <a:p>
            <a:endParaRPr lang="en-US" sz="1200" kern="0" dirty="0"/>
          </a:p>
          <a:p>
            <a:r>
              <a:rPr lang="en-US" kern="0" dirty="0"/>
              <a:t>Detect bias in others</a:t>
            </a:r>
          </a:p>
          <a:p>
            <a:pPr algn="ctr"/>
            <a:endParaRPr lang="en-US" kern="0" dirty="0"/>
          </a:p>
        </p:txBody>
      </p:sp>
    </p:spTree>
    <p:extLst>
      <p:ext uri="{BB962C8B-B14F-4D97-AF65-F5344CB8AC3E}">
        <p14:creationId xmlns:p14="http://schemas.microsoft.com/office/powerpoint/2010/main" val="28609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6" y="324689"/>
            <a:ext cx="8550275" cy="648393"/>
          </a:xfrm>
        </p:spPr>
        <p:txBody>
          <a:bodyPr/>
          <a:lstStyle/>
          <a:p>
            <a:r>
              <a:rPr lang="en-US"/>
              <a:t>Group biases</a:t>
            </a:r>
          </a:p>
        </p:txBody>
      </p:sp>
      <p:sp>
        <p:nvSpPr>
          <p:cNvPr id="6" name="TextBox 5"/>
          <p:cNvSpPr txBox="1"/>
          <p:nvPr/>
        </p:nvSpPr>
        <p:spPr>
          <a:xfrm>
            <a:off x="4898989" y="6379430"/>
            <a:ext cx="1786021" cy="307777"/>
          </a:xfrm>
          <a:prstGeom prst="rect">
            <a:avLst/>
          </a:prstGeom>
          <a:noFill/>
        </p:spPr>
        <p:txBody>
          <a:bodyPr wrap="square">
            <a:spAutoFit/>
          </a:bodyPr>
          <a:lstStyle/>
          <a:p>
            <a:pPr algn="r" eaLnBrk="0" fontAlgn="base" hangingPunct="0">
              <a:spcBef>
                <a:spcPct val="20000"/>
              </a:spcBef>
              <a:spcAft>
                <a:spcPct val="0"/>
              </a:spcAft>
              <a:defRPr/>
            </a:pPr>
            <a:r>
              <a:rPr lang="en-US" sz="1400" kern="0">
                <a:solidFill>
                  <a:srgbClr val="000000"/>
                </a:solidFill>
                <a:latin typeface="Arial"/>
              </a:rPr>
              <a:t>© Shutterstock</a:t>
            </a:r>
          </a:p>
        </p:txBody>
      </p:sp>
      <p:sp>
        <p:nvSpPr>
          <p:cNvPr id="7" name="Content Placeholder 2"/>
          <p:cNvSpPr>
            <a:spLocks noGrp="1"/>
          </p:cNvSpPr>
          <p:nvPr>
            <p:ph idx="1"/>
          </p:nvPr>
        </p:nvSpPr>
        <p:spPr>
          <a:xfrm>
            <a:off x="5379336" y="1435585"/>
            <a:ext cx="3599887" cy="3123478"/>
          </a:xfrm>
        </p:spPr>
        <p:txBody>
          <a:bodyPr/>
          <a:lstStyle/>
          <a:p>
            <a:pPr algn="ctr"/>
            <a:r>
              <a:rPr lang="en-US"/>
              <a:t>Authority bias, bandwagon effect, groupthink, &amp; status quo bias</a:t>
            </a:r>
          </a:p>
        </p:txBody>
      </p:sp>
      <p:pic>
        <p:nvPicPr>
          <p:cNvPr id="8" name="Picture 7" descr="Diagram, engineering drawing&#10;&#10;Description automatically generated">
            <a:extLst>
              <a:ext uri="{FF2B5EF4-FFF2-40B4-BE49-F238E27FC236}">
                <a16:creationId xmlns:a16="http://schemas.microsoft.com/office/drawing/2014/main" id="{823FFDC9-0AEA-4F7B-9EA1-3DA35D833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1" y="973078"/>
            <a:ext cx="5361585" cy="5884922"/>
          </a:xfrm>
          <a:prstGeom prst="rect">
            <a:avLst/>
          </a:prstGeom>
        </p:spPr>
      </p:pic>
    </p:spTree>
    <p:extLst>
      <p:ext uri="{BB962C8B-B14F-4D97-AF65-F5344CB8AC3E}">
        <p14:creationId xmlns:p14="http://schemas.microsoft.com/office/powerpoint/2010/main" val="5887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 y="6"/>
            <a:ext cx="6545905" cy="6199909"/>
          </a:xfrm>
        </p:spPr>
      </p:pic>
      <p:sp>
        <p:nvSpPr>
          <p:cNvPr id="3" name="Rectangle 2"/>
          <p:cNvSpPr/>
          <p:nvPr/>
        </p:nvSpPr>
        <p:spPr bwMode="auto">
          <a:xfrm>
            <a:off x="0" y="6442364"/>
            <a:ext cx="1808018" cy="41563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6" name="TextBox 5"/>
          <p:cNvSpPr txBox="1"/>
          <p:nvPr/>
        </p:nvSpPr>
        <p:spPr>
          <a:xfrm>
            <a:off x="6" y="6134593"/>
            <a:ext cx="4142509" cy="307777"/>
          </a:xfrm>
          <a:prstGeom prst="rect">
            <a:avLst/>
          </a:prstGeom>
          <a:noFill/>
        </p:spPr>
        <p:txBody>
          <a:bodyPr wrap="square" rtlCol="0">
            <a:spAutoFit/>
          </a:bodyPr>
          <a:lstStyle/>
          <a:p>
            <a:pPr defTabSz="457200"/>
            <a:r>
              <a:rPr lang="en-CA" sz="1400">
                <a:solidFill>
                  <a:srgbClr val="000000"/>
                </a:solidFill>
                <a:latin typeface="Arial" panose="020B0604020202020204" pitchFamily="34" charset="0"/>
                <a:cs typeface="Arial" panose="020B0604020202020204" pitchFamily="34" charset="0"/>
              </a:rPr>
              <a:t>© Lisa Kohn, Chatsworth Consulting Group, 2018</a:t>
            </a:r>
            <a:endParaRPr lang="en-US" sz="1400">
              <a:solidFill>
                <a:srgbClr val="000000"/>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5209680" y="2522622"/>
            <a:ext cx="4049371" cy="232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pPr defTabSz="457200"/>
            <a:r>
              <a:rPr lang="en-US" kern="0"/>
              <a:t>Shared information bias</a:t>
            </a:r>
          </a:p>
        </p:txBody>
      </p:sp>
      <p:sp>
        <p:nvSpPr>
          <p:cNvPr id="9" name="Oval 8"/>
          <p:cNvSpPr/>
          <p:nvPr/>
        </p:nvSpPr>
        <p:spPr bwMode="auto">
          <a:xfrm>
            <a:off x="3657600" y="436418"/>
            <a:ext cx="2043546" cy="1087582"/>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a:solidFill>
                  <a:srgbClr val="000000"/>
                </a:solidFill>
                <a:latin typeface="Arial" panose="020B0604020202020204" pitchFamily="34" charset="0"/>
                <a:cs typeface="Arial" panose="020B0604020202020204" pitchFamily="34" charset="0"/>
              </a:rPr>
              <a:t>I finally have a team that thinks like me</a:t>
            </a:r>
          </a:p>
        </p:txBody>
      </p:sp>
    </p:spTree>
    <p:extLst>
      <p:ext uri="{BB962C8B-B14F-4D97-AF65-F5344CB8AC3E}">
        <p14:creationId xmlns:p14="http://schemas.microsoft.com/office/powerpoint/2010/main" val="27152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 y="433251"/>
            <a:ext cx="9143999" cy="1813560"/>
          </a:xfrm>
        </p:spPr>
        <p:txBody>
          <a:bodyPr/>
          <a:lstStyle/>
          <a:p>
            <a:r>
              <a:rPr lang="en-CA"/>
              <a:t>But does unconscious bias influence behaviour?</a:t>
            </a:r>
            <a:endParaRPr lang="en-US"/>
          </a:p>
        </p:txBody>
      </p:sp>
      <p:sp>
        <p:nvSpPr>
          <p:cNvPr id="3" name="Content Placeholder 2"/>
          <p:cNvSpPr>
            <a:spLocks noGrp="1"/>
          </p:cNvSpPr>
          <p:nvPr>
            <p:ph idx="1"/>
          </p:nvPr>
        </p:nvSpPr>
        <p:spPr>
          <a:xfrm>
            <a:off x="198127" y="2043667"/>
            <a:ext cx="8550275" cy="4495800"/>
          </a:xfrm>
        </p:spPr>
        <p:txBody>
          <a:bodyPr/>
          <a:lstStyle/>
          <a:p>
            <a:r>
              <a:rPr lang="en-CA"/>
              <a:t>Voice inflection</a:t>
            </a:r>
          </a:p>
          <a:p>
            <a:r>
              <a:rPr lang="en-CA"/>
              <a:t>Non-verbal communication (ex: eye contact, smiling, physical proximity, etc.)</a:t>
            </a:r>
          </a:p>
          <a:p>
            <a:r>
              <a:rPr lang="en-CA"/>
              <a:t>Types of questions you ask</a:t>
            </a:r>
          </a:p>
          <a:p>
            <a:r>
              <a:rPr lang="en-CA"/>
              <a:t>Types of comments you make</a:t>
            </a:r>
          </a:p>
          <a:p>
            <a:r>
              <a:rPr lang="en-CA"/>
              <a:t>Demeanor</a:t>
            </a:r>
          </a:p>
          <a:p>
            <a:r>
              <a:rPr lang="en-CA"/>
              <a:t>Time spent</a:t>
            </a:r>
            <a:endParaRPr lang="en-US"/>
          </a:p>
        </p:txBody>
      </p:sp>
    </p:spTree>
    <p:extLst>
      <p:ext uri="{BB962C8B-B14F-4D97-AF65-F5344CB8AC3E}">
        <p14:creationId xmlns:p14="http://schemas.microsoft.com/office/powerpoint/2010/main" val="353266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Groups susceptible to bias?</a:t>
            </a:r>
            <a:endParaRPr lang="en-US"/>
          </a:p>
        </p:txBody>
      </p:sp>
      <p:sp>
        <p:nvSpPr>
          <p:cNvPr id="4" name="Content Placeholder 2"/>
          <p:cNvSpPr txBox="1">
            <a:spLocks/>
          </p:cNvSpPr>
          <p:nvPr/>
        </p:nvSpPr>
        <p:spPr bwMode="auto">
          <a:xfrm>
            <a:off x="228603" y="2074371"/>
            <a:ext cx="8261764" cy="328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kern="0"/>
              <a:t>Ethnic minorities, immigrants, the poor, low health-literacy individuals, sexual minorities, children/adolescents, women, the elderly, the mentally ill, the overweight, those with addiction issues, the disabled, etc.</a:t>
            </a:r>
          </a:p>
          <a:p>
            <a:endParaRPr lang="en-US" kern="0"/>
          </a:p>
        </p:txBody>
      </p:sp>
    </p:spTree>
    <p:extLst>
      <p:ext uri="{BB962C8B-B14F-4D97-AF65-F5344CB8AC3E}">
        <p14:creationId xmlns:p14="http://schemas.microsoft.com/office/powerpoint/2010/main" val="22562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 Areas of healthcare</a:t>
            </a:r>
            <a:endParaRPr lang="en-US" dirty="0"/>
          </a:p>
        </p:txBody>
      </p:sp>
      <p:sp>
        <p:nvSpPr>
          <p:cNvPr id="3" name="Content Placeholder 2"/>
          <p:cNvSpPr>
            <a:spLocks noGrp="1"/>
          </p:cNvSpPr>
          <p:nvPr>
            <p:ph idx="1"/>
          </p:nvPr>
        </p:nvSpPr>
        <p:spPr>
          <a:xfrm>
            <a:off x="228603" y="1865810"/>
            <a:ext cx="8730340" cy="4449930"/>
          </a:xfrm>
        </p:spPr>
        <p:txBody>
          <a:bodyPr/>
          <a:lstStyle/>
          <a:p>
            <a:pPr marL="857250" indent="-857250">
              <a:buFont typeface="+mj-lt"/>
              <a:buAutoNum type="romanLcPeriod"/>
            </a:pPr>
            <a:r>
              <a:rPr lang="en-CA" dirty="0"/>
              <a:t>Public health messaging</a:t>
            </a:r>
          </a:p>
          <a:p>
            <a:pPr lvl="1">
              <a:buFont typeface="+mj-lt"/>
              <a:buAutoNum type="romanLcPeriod"/>
            </a:pPr>
            <a:endParaRPr lang="en-CA" sz="2000" dirty="0"/>
          </a:p>
          <a:p>
            <a:pPr marL="857250" indent="-857250">
              <a:buFont typeface="+mj-lt"/>
              <a:buAutoNum type="romanLcPeriod"/>
            </a:pPr>
            <a:r>
              <a:rPr lang="en-CA" dirty="0"/>
              <a:t>Patient &amp; colleague interactions</a:t>
            </a:r>
          </a:p>
          <a:p>
            <a:pPr lvl="1">
              <a:buFont typeface="+mj-lt"/>
              <a:buAutoNum type="romanLcPeriod"/>
            </a:pPr>
            <a:endParaRPr lang="en-CA" sz="2000" dirty="0"/>
          </a:p>
          <a:p>
            <a:pPr marL="857250" indent="-857250">
              <a:buFont typeface="+mj-lt"/>
              <a:buAutoNum type="romanLcPeriod"/>
            </a:pPr>
            <a:r>
              <a:rPr lang="en-CA" dirty="0"/>
              <a:t>Diagnosis/treatment</a:t>
            </a:r>
          </a:p>
          <a:p>
            <a:pPr marL="742950" indent="-742950">
              <a:buFont typeface="+mj-lt"/>
              <a:buAutoNum type="romanLcPeriod"/>
            </a:pPr>
            <a:endParaRPr lang="en-CA" sz="2000" dirty="0"/>
          </a:p>
          <a:p>
            <a:pPr marL="857250" indent="-857250">
              <a:buFont typeface="+mj-lt"/>
              <a:buAutoNum type="romanLcPeriod"/>
            </a:pPr>
            <a:r>
              <a:rPr lang="en-CA" dirty="0"/>
              <a:t>Patient outcomes</a:t>
            </a:r>
            <a:endParaRPr lang="en-US" dirty="0"/>
          </a:p>
        </p:txBody>
      </p:sp>
    </p:spTree>
    <p:extLst>
      <p:ext uri="{BB962C8B-B14F-4D97-AF65-F5344CB8AC3E}">
        <p14:creationId xmlns:p14="http://schemas.microsoft.com/office/powerpoint/2010/main" val="1475151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4" y="575266"/>
            <a:ext cx="8550275" cy="1676400"/>
          </a:xfrm>
        </p:spPr>
        <p:txBody>
          <a:bodyPr/>
          <a:lstStyle/>
          <a:p>
            <a:pPr fontAlgn="auto">
              <a:spcBef>
                <a:spcPts val="0"/>
              </a:spcBef>
              <a:spcAft>
                <a:spcPts val="0"/>
              </a:spcAft>
            </a:pPr>
            <a:r>
              <a:rPr lang="en-US" sz="2800" kern="1200">
                <a:solidFill>
                  <a:srgbClr val="222222"/>
                </a:solidFill>
                <a:latin typeface="Calibri" panose="020F0502020204030204" pitchFamily="34" charset="0"/>
                <a:ea typeface="+mn-ea"/>
                <a:cs typeface="Calibri" panose="020F0502020204030204" pitchFamily="34" charset="0"/>
              </a:rPr>
              <a:t>FitzGerald, C., &amp; Hurst, S. (2017). Implicit bias in healthcare professionals: a systematic review. </a:t>
            </a:r>
            <a:r>
              <a:rPr lang="en-US" sz="2800" i="1" kern="1200">
                <a:solidFill>
                  <a:srgbClr val="222222"/>
                </a:solidFill>
                <a:latin typeface="Calibri" panose="020F0502020204030204" pitchFamily="34" charset="0"/>
                <a:ea typeface="+mn-ea"/>
                <a:cs typeface="Calibri" panose="020F0502020204030204" pitchFamily="34" charset="0"/>
              </a:rPr>
              <a:t>BMC medical ethics</a:t>
            </a:r>
            <a:r>
              <a:rPr lang="en-US" sz="2800" kern="1200">
                <a:solidFill>
                  <a:srgbClr val="222222"/>
                </a:solidFill>
                <a:latin typeface="Calibri" panose="020F0502020204030204" pitchFamily="34" charset="0"/>
                <a:ea typeface="+mn-ea"/>
                <a:cs typeface="Calibri" panose="020F0502020204030204" pitchFamily="34" charset="0"/>
              </a:rPr>
              <a:t>, </a:t>
            </a:r>
            <a:r>
              <a:rPr lang="en-US" sz="2800" i="1" kern="1200">
                <a:solidFill>
                  <a:srgbClr val="222222"/>
                </a:solidFill>
                <a:latin typeface="Calibri" panose="020F0502020204030204" pitchFamily="34" charset="0"/>
                <a:ea typeface="+mn-ea"/>
                <a:cs typeface="Calibri" panose="020F0502020204030204" pitchFamily="34" charset="0"/>
              </a:rPr>
              <a:t>18</a:t>
            </a:r>
            <a:r>
              <a:rPr lang="en-US" sz="2800" kern="1200">
                <a:solidFill>
                  <a:srgbClr val="222222"/>
                </a:solidFill>
                <a:latin typeface="Calibri" panose="020F0502020204030204" pitchFamily="34" charset="0"/>
                <a:ea typeface="+mn-ea"/>
                <a:cs typeface="Calibri" panose="020F0502020204030204" pitchFamily="34" charset="0"/>
              </a:rPr>
              <a:t>(1), 19.</a:t>
            </a:r>
            <a:endParaRPr lang="en-US" sz="280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18090" y="2136056"/>
            <a:ext cx="8242738" cy="4474955"/>
          </a:xfrm>
        </p:spPr>
        <p:txBody>
          <a:bodyPr/>
          <a:lstStyle/>
          <a:p>
            <a:r>
              <a:rPr lang="en-CA" sz="2800"/>
              <a:t>42 articles</a:t>
            </a:r>
          </a:p>
          <a:p>
            <a:endParaRPr lang="en-CA" sz="800"/>
          </a:p>
          <a:p>
            <a:r>
              <a:rPr lang="en-CA" sz="2800"/>
              <a:t>Used IAT along with other implicit bias measures</a:t>
            </a:r>
          </a:p>
          <a:p>
            <a:endParaRPr lang="en-CA" sz="800"/>
          </a:p>
          <a:p>
            <a:r>
              <a:rPr lang="en-CA" sz="2800"/>
              <a:t>Conclusion – </a:t>
            </a:r>
            <a:r>
              <a:rPr lang="en-CA" sz="2800" b="1"/>
              <a:t>implicit associations are widespread &amp; can influence behaviour</a:t>
            </a:r>
          </a:p>
          <a:p>
            <a:endParaRPr lang="en-CA" sz="800" b="1"/>
          </a:p>
          <a:p>
            <a:r>
              <a:rPr lang="en-CA" sz="2800"/>
              <a:t>Reminder – implicit biases are NOT equivalent to discrimination or racism</a:t>
            </a:r>
          </a:p>
          <a:p>
            <a:endParaRPr lang="en-CA" sz="800"/>
          </a:p>
          <a:p>
            <a:r>
              <a:rPr lang="en-CA" sz="2800"/>
              <a:t>People with </a:t>
            </a:r>
            <a:r>
              <a:rPr lang="en-CA" sz="2800" b="1"/>
              <a:t>egalitarian beliefs </a:t>
            </a:r>
            <a:r>
              <a:rPr lang="en-CA" sz="2800"/>
              <a:t>still have implicit biases from internalizing cultural messaging</a:t>
            </a:r>
            <a:endParaRPr lang="en-US" sz="2800"/>
          </a:p>
        </p:txBody>
      </p:sp>
    </p:spTree>
    <p:extLst>
      <p:ext uri="{BB962C8B-B14F-4D97-AF65-F5344CB8AC3E}">
        <p14:creationId xmlns:p14="http://schemas.microsoft.com/office/powerpoint/2010/main" val="27201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547" y="3609474"/>
            <a:ext cx="3665666" cy="1528008"/>
          </a:xfrm>
        </p:spPr>
        <p:txBody>
          <a:bodyPr/>
          <a:lstStyle/>
          <a:p>
            <a:r>
              <a:rPr lang="en-CA" sz="3600" dirty="0"/>
              <a:t>Stereotype perpetuated?</a:t>
            </a:r>
            <a:endParaRPr lang="en-US" sz="36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452" r="31018"/>
          <a:stretch/>
        </p:blipFill>
        <p:spPr>
          <a:xfrm>
            <a:off x="0" y="4"/>
            <a:ext cx="4561242" cy="6827565"/>
          </a:xfrm>
          <a:prstGeom prst="rect">
            <a:avLst/>
          </a:prstGeom>
        </p:spPr>
      </p:pic>
      <p:sp>
        <p:nvSpPr>
          <p:cNvPr id="3" name="Title 1">
            <a:extLst>
              <a:ext uri="{FF2B5EF4-FFF2-40B4-BE49-F238E27FC236}">
                <a16:creationId xmlns:a16="http://schemas.microsoft.com/office/drawing/2014/main" id="{E03C184A-36A1-D7D7-B8B0-44DEC5A4C396}"/>
              </a:ext>
            </a:extLst>
          </p:cNvPr>
          <p:cNvSpPr txBox="1">
            <a:spLocks/>
          </p:cNvSpPr>
          <p:nvPr/>
        </p:nvSpPr>
        <p:spPr bwMode="auto">
          <a:xfrm>
            <a:off x="4582760" y="1215192"/>
            <a:ext cx="4561240" cy="152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dirty="0" err="1"/>
              <a:t>i</a:t>
            </a:r>
            <a:r>
              <a:rPr lang="en-CA" kern="0" dirty="0"/>
              <a:t>. Public health messaging </a:t>
            </a:r>
            <a:endParaRPr lang="en-US" sz="4000" kern="0" dirty="0"/>
          </a:p>
        </p:txBody>
      </p:sp>
    </p:spTree>
    <p:extLst>
      <p:ext uri="{BB962C8B-B14F-4D97-AF65-F5344CB8AC3E}">
        <p14:creationId xmlns:p14="http://schemas.microsoft.com/office/powerpoint/2010/main" val="13394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1603616"/>
            <a:ext cx="3375378" cy="3015279"/>
          </a:xfrm>
        </p:spPr>
        <p:txBody>
          <a:bodyPr/>
          <a:lstStyle/>
          <a:p>
            <a:r>
              <a:rPr lang="en-CA" dirty="0"/>
              <a:t>ii. Patient &amp; colleague interactions</a:t>
            </a:r>
            <a:endParaRPr lang="en-US" dirty="0"/>
          </a:p>
        </p:txBody>
      </p:sp>
      <p:pic>
        <p:nvPicPr>
          <p:cNvPr id="4" name="Picture 3" descr="A picture containing diagram&#10;&#10;Description automatically generated">
            <a:extLst>
              <a:ext uri="{FF2B5EF4-FFF2-40B4-BE49-F238E27FC236}">
                <a16:creationId xmlns:a16="http://schemas.microsoft.com/office/drawing/2014/main" id="{A2232F32-99CE-47E4-B033-13FDA430B041}"/>
              </a:ext>
            </a:extLst>
          </p:cNvPr>
          <p:cNvPicPr>
            <a:picLocks noChangeAspect="1"/>
          </p:cNvPicPr>
          <p:nvPr/>
        </p:nvPicPr>
        <p:blipFill rotWithShape="1">
          <a:blip r:embed="rId3">
            <a:extLst>
              <a:ext uri="{28A0092B-C50C-407E-A947-70E740481C1C}">
                <a14:useLocalDpi xmlns:a14="http://schemas.microsoft.com/office/drawing/2010/main" val="0"/>
              </a:ext>
            </a:extLst>
          </a:blip>
          <a:srcRect l="4007" t="11005" r="4264" b="7747"/>
          <a:stretch/>
        </p:blipFill>
        <p:spPr>
          <a:xfrm>
            <a:off x="3140795" y="0"/>
            <a:ext cx="5963696" cy="6858000"/>
          </a:xfrm>
          <a:prstGeom prst="rect">
            <a:avLst/>
          </a:prstGeom>
        </p:spPr>
      </p:pic>
      <p:sp>
        <p:nvSpPr>
          <p:cNvPr id="5" name="TextBox 4">
            <a:extLst>
              <a:ext uri="{FF2B5EF4-FFF2-40B4-BE49-F238E27FC236}">
                <a16:creationId xmlns:a16="http://schemas.microsoft.com/office/drawing/2014/main" id="{927205D8-C727-464F-BACB-5D66DB739D82}"/>
              </a:ext>
            </a:extLst>
          </p:cNvPr>
          <p:cNvSpPr txBox="1"/>
          <p:nvPr/>
        </p:nvSpPr>
        <p:spPr>
          <a:xfrm>
            <a:off x="354825" y="5154245"/>
            <a:ext cx="3296357" cy="584200"/>
          </a:xfrm>
          <a:prstGeom prst="rect">
            <a:avLst/>
          </a:prstGeom>
          <a:noFill/>
        </p:spPr>
        <p:txBody>
          <a:bodyPr wrap="square">
            <a:spAutoFit/>
          </a:bodyPr>
          <a:lstStyle/>
          <a:p>
            <a:pPr algn="ctr" eaLnBrk="0" fontAlgn="base" hangingPunct="0">
              <a:spcBef>
                <a:spcPct val="20000"/>
              </a:spcBef>
              <a:spcAft>
                <a:spcPct val="0"/>
              </a:spcAft>
              <a:defRPr/>
            </a:pPr>
            <a:r>
              <a:rPr lang="en-US" sz="1600" kern="0">
                <a:solidFill>
                  <a:srgbClr val="000000"/>
                </a:solidFill>
                <a:latin typeface="Calibri" panose="020F0502020204030204" pitchFamily="34" charset="0"/>
                <a:cs typeface="Calibri" panose="020F0502020204030204" pitchFamily="34" charset="0"/>
              </a:rPr>
              <a:t>Mike Baldwin © 10/21/2020, Permission of Universal Uclick</a:t>
            </a:r>
          </a:p>
        </p:txBody>
      </p:sp>
    </p:spTree>
    <p:extLst>
      <p:ext uri="{BB962C8B-B14F-4D97-AF65-F5344CB8AC3E}">
        <p14:creationId xmlns:p14="http://schemas.microsoft.com/office/powerpoint/2010/main" val="178558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72EA-AD49-4DBA-996F-827C24668644}"/>
              </a:ext>
            </a:extLst>
          </p:cNvPr>
          <p:cNvSpPr>
            <a:spLocks noGrp="1"/>
          </p:cNvSpPr>
          <p:nvPr>
            <p:ph type="title"/>
          </p:nvPr>
        </p:nvSpPr>
        <p:spPr>
          <a:xfrm>
            <a:off x="76207" y="494692"/>
            <a:ext cx="8550275" cy="609600"/>
          </a:xfrm>
        </p:spPr>
        <p:txBody>
          <a:bodyPr/>
          <a:lstStyle/>
          <a:p>
            <a:r>
              <a:rPr lang="en-CA"/>
              <a:t>Unconscious bias &amp; patients?</a:t>
            </a:r>
            <a:endParaRPr lang="en-US"/>
          </a:p>
        </p:txBody>
      </p:sp>
      <p:pic>
        <p:nvPicPr>
          <p:cNvPr id="5" name="Picture 4" descr="A picture containing person, person, cellphone, looking&#10;&#10;Description automatically generated">
            <a:extLst>
              <a:ext uri="{FF2B5EF4-FFF2-40B4-BE49-F238E27FC236}">
                <a16:creationId xmlns:a16="http://schemas.microsoft.com/office/drawing/2014/main" id="{54B799A7-04AF-46D4-AE06-0DE41C0A8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3863942"/>
            <a:ext cx="4492741" cy="2994058"/>
          </a:xfrm>
          <a:prstGeom prst="rect">
            <a:avLst/>
          </a:prstGeom>
          <a:ln>
            <a:noFill/>
          </a:ln>
          <a:effectLst>
            <a:softEdge rad="112500"/>
          </a:effectLst>
        </p:spPr>
      </p:pic>
      <p:pic>
        <p:nvPicPr>
          <p:cNvPr id="7" name="Picture 6" descr="A picture containing person, meal&#10;&#10;Description automatically generated">
            <a:extLst>
              <a:ext uri="{FF2B5EF4-FFF2-40B4-BE49-F238E27FC236}">
                <a16:creationId xmlns:a16="http://schemas.microsoft.com/office/drawing/2014/main" id="{E07AB112-DFE9-45F5-AEA2-29B2FC1A0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261" y="1189956"/>
            <a:ext cx="4310743" cy="2875185"/>
          </a:xfrm>
          <a:prstGeom prst="rect">
            <a:avLst/>
          </a:prstGeom>
          <a:ln>
            <a:noFill/>
          </a:ln>
          <a:effectLst>
            <a:softEdge rad="112500"/>
          </a:effectLst>
        </p:spPr>
      </p:pic>
      <p:pic>
        <p:nvPicPr>
          <p:cNvPr id="11" name="Picture 10" descr="A picture containing person&#10;&#10;Description automatically generated">
            <a:extLst>
              <a:ext uri="{FF2B5EF4-FFF2-40B4-BE49-F238E27FC236}">
                <a16:creationId xmlns:a16="http://schemas.microsoft.com/office/drawing/2014/main" id="{BCE7446D-933D-4DE4-B1C3-36DC18A3B3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04292"/>
            <a:ext cx="4132650" cy="2759650"/>
          </a:xfrm>
          <a:prstGeom prst="rect">
            <a:avLst/>
          </a:prstGeom>
          <a:ln>
            <a:noFill/>
          </a:ln>
          <a:effectLst>
            <a:softEdge rad="112500"/>
          </a:effectLst>
        </p:spPr>
      </p:pic>
      <p:pic>
        <p:nvPicPr>
          <p:cNvPr id="13" name="Picture 12" descr="Two people looking at a computer&#10;&#10;Description automatically generated with medium confidence">
            <a:extLst>
              <a:ext uri="{FF2B5EF4-FFF2-40B4-BE49-F238E27FC236}">
                <a16:creationId xmlns:a16="http://schemas.microsoft.com/office/drawing/2014/main" id="{CC6AFDCA-FE5A-493A-9344-80A9BBAB3A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261" y="3984175"/>
            <a:ext cx="4310743" cy="2873829"/>
          </a:xfrm>
          <a:prstGeom prst="rect">
            <a:avLst/>
          </a:prstGeom>
          <a:ln>
            <a:noFill/>
          </a:ln>
          <a:effectLst>
            <a:softEdge rad="112500"/>
          </a:effectLst>
        </p:spPr>
      </p:pic>
    </p:spTree>
    <p:extLst>
      <p:ext uri="{BB962C8B-B14F-4D97-AF65-F5344CB8AC3E}">
        <p14:creationId xmlns:p14="http://schemas.microsoft.com/office/powerpoint/2010/main" val="3134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5" y="477252"/>
            <a:ext cx="8550275" cy="609600"/>
          </a:xfrm>
        </p:spPr>
        <p:txBody>
          <a:bodyPr/>
          <a:lstStyle/>
          <a:p>
            <a:r>
              <a:rPr lang="en-CA" dirty="0"/>
              <a:t>November 6 takeaways</a:t>
            </a:r>
            <a:endParaRPr lang="en-US" dirty="0"/>
          </a:p>
        </p:txBody>
      </p:sp>
      <p:sp>
        <p:nvSpPr>
          <p:cNvPr id="3" name="Content Placeholder 2"/>
          <p:cNvSpPr>
            <a:spLocks noGrp="1"/>
          </p:cNvSpPr>
          <p:nvPr>
            <p:ph idx="1"/>
          </p:nvPr>
        </p:nvSpPr>
        <p:spPr>
          <a:xfrm>
            <a:off x="228605" y="1184238"/>
            <a:ext cx="8427717" cy="5673762"/>
          </a:xfrm>
        </p:spPr>
        <p:txBody>
          <a:bodyPr/>
          <a:lstStyle/>
          <a:p>
            <a:r>
              <a:rPr lang="en-CA" dirty="0"/>
              <a:t>Unconscious bias involves </a:t>
            </a:r>
            <a:r>
              <a:rPr lang="en-CA" b="1" dirty="0"/>
              <a:t>automatic, unintentional associations/assumptions</a:t>
            </a:r>
          </a:p>
          <a:p>
            <a:endParaRPr lang="en-CA" sz="800" dirty="0"/>
          </a:p>
          <a:p>
            <a:r>
              <a:rPr lang="en-CA" dirty="0"/>
              <a:t>Unconscious bias can </a:t>
            </a:r>
            <a:r>
              <a:rPr lang="en-CA" b="1" dirty="0"/>
              <a:t>influence our understanding &amp; our behaviour</a:t>
            </a:r>
          </a:p>
          <a:p>
            <a:endParaRPr lang="en-CA" sz="800" dirty="0"/>
          </a:p>
          <a:p>
            <a:r>
              <a:rPr lang="en-US" dirty="0"/>
              <a:t>Bias is a product of our </a:t>
            </a:r>
            <a:r>
              <a:rPr lang="en-US" b="1" dirty="0"/>
              <a:t>biology</a:t>
            </a:r>
            <a:r>
              <a:rPr lang="en-US" dirty="0"/>
              <a:t> as well as our </a:t>
            </a:r>
            <a:r>
              <a:rPr lang="en-US" b="1" dirty="0"/>
              <a:t>socio-cultural experiences</a:t>
            </a:r>
          </a:p>
          <a:p>
            <a:endParaRPr lang="en-US" sz="800" b="1" dirty="0"/>
          </a:p>
          <a:p>
            <a:r>
              <a:rPr lang="en-US" dirty="0"/>
              <a:t>An initial strategy involves </a:t>
            </a:r>
            <a:r>
              <a:rPr lang="en-US" b="1" dirty="0"/>
              <a:t>acceptance, awareness, &amp; deliberate thinking</a:t>
            </a:r>
            <a:endParaRPr lang="en-US" dirty="0"/>
          </a:p>
        </p:txBody>
      </p:sp>
    </p:spTree>
    <p:extLst>
      <p:ext uri="{BB962C8B-B14F-4D97-AF65-F5344CB8AC3E}">
        <p14:creationId xmlns:p14="http://schemas.microsoft.com/office/powerpoint/2010/main" val="370736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928" y="1981204"/>
            <a:ext cx="8550275" cy="2016369"/>
          </a:xfrm>
        </p:spPr>
        <p:txBody>
          <a:bodyPr/>
          <a:lstStyle/>
          <a:p>
            <a:pPr lvl="1"/>
            <a:r>
              <a:rPr lang="en-US"/>
              <a:t>Communication</a:t>
            </a:r>
          </a:p>
          <a:p>
            <a:pPr lvl="1"/>
            <a:r>
              <a:rPr lang="en-CA"/>
              <a:t>Likelihood of seeking health care</a:t>
            </a:r>
          </a:p>
          <a:p>
            <a:pPr lvl="1"/>
            <a:r>
              <a:rPr lang="en-CA"/>
              <a:t>Compliance with treatment</a:t>
            </a:r>
            <a:endParaRPr lang="en-US"/>
          </a:p>
        </p:txBody>
      </p:sp>
      <p:sp>
        <p:nvSpPr>
          <p:cNvPr id="4" name="Content Placeholder 2"/>
          <p:cNvSpPr txBox="1">
            <a:spLocks/>
          </p:cNvSpPr>
          <p:nvPr/>
        </p:nvSpPr>
        <p:spPr bwMode="auto">
          <a:xfrm>
            <a:off x="5" y="4258541"/>
            <a:ext cx="5251937" cy="224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sz="2400"/>
              <a:t>Tang, S. Y., &amp; Browne, A. J. (2008). ‘Race’ matters: racialization and egalitarian discourses involving Aboriginal people in the Canadian health care context. </a:t>
            </a:r>
            <a:r>
              <a:rPr lang="en-US" sz="2400" i="1"/>
              <a:t>Ethnicity and Health</a:t>
            </a:r>
            <a:r>
              <a:rPr lang="en-US" sz="2400"/>
              <a:t>, </a:t>
            </a:r>
            <a:r>
              <a:rPr lang="en-US" sz="2400" i="1"/>
              <a:t>13</a:t>
            </a:r>
            <a:r>
              <a:rPr lang="en-US" sz="2400"/>
              <a:t>(2), 109-127.</a:t>
            </a:r>
            <a:endParaRPr lang="en-US" sz="2400" kern="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167" y="3786554"/>
            <a:ext cx="4601743" cy="3071446"/>
          </a:xfrm>
          <a:prstGeom prst="rect">
            <a:avLst/>
          </a:prstGeom>
          <a:ln>
            <a:noFill/>
          </a:ln>
          <a:effectLst>
            <a:softEdge rad="112500"/>
          </a:effectLst>
        </p:spPr>
      </p:pic>
      <p:sp>
        <p:nvSpPr>
          <p:cNvPr id="5" name="Title 1">
            <a:extLst>
              <a:ext uri="{FF2B5EF4-FFF2-40B4-BE49-F238E27FC236}">
                <a16:creationId xmlns:a16="http://schemas.microsoft.com/office/drawing/2014/main" id="{0B97F2D7-59F5-41D6-B6E0-9D12AF8E6487}"/>
              </a:ext>
            </a:extLst>
          </p:cNvPr>
          <p:cNvSpPr>
            <a:spLocks noGrp="1"/>
          </p:cNvSpPr>
          <p:nvPr>
            <p:ph type="title"/>
          </p:nvPr>
        </p:nvSpPr>
        <p:spPr>
          <a:xfrm>
            <a:off x="236221" y="351692"/>
            <a:ext cx="8550275" cy="1711570"/>
          </a:xfrm>
        </p:spPr>
        <p:txBody>
          <a:bodyPr/>
          <a:lstStyle/>
          <a:p>
            <a:r>
              <a:rPr lang="en-CA"/>
              <a:t>Race/ethnicity; socio-economic status; substance use</a:t>
            </a:r>
            <a:endParaRPr lang="en-US"/>
          </a:p>
        </p:txBody>
      </p:sp>
    </p:spTree>
    <p:extLst>
      <p:ext uri="{BB962C8B-B14F-4D97-AF65-F5344CB8AC3E}">
        <p14:creationId xmlns:p14="http://schemas.microsoft.com/office/powerpoint/2010/main" val="3096973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29" y="1548484"/>
            <a:ext cx="8550275" cy="2557355"/>
          </a:xfrm>
        </p:spPr>
        <p:txBody>
          <a:bodyPr/>
          <a:lstStyle/>
          <a:p>
            <a:pPr lvl="1"/>
            <a:r>
              <a:rPr lang="en-US"/>
              <a:t>Interaction length</a:t>
            </a:r>
          </a:p>
          <a:p>
            <a:pPr lvl="1"/>
            <a:r>
              <a:rPr lang="en-US"/>
              <a:t>Trust in physician</a:t>
            </a:r>
          </a:p>
          <a:p>
            <a:pPr lvl="1"/>
            <a:r>
              <a:rPr lang="en-US"/>
              <a:t>Patient involvement in treatment decisions</a:t>
            </a:r>
          </a:p>
          <a:p>
            <a:pPr lvl="1"/>
            <a:r>
              <a:rPr lang="en-US"/>
              <a:t>Verbal dominance</a:t>
            </a:r>
          </a:p>
        </p:txBody>
      </p:sp>
      <p:sp>
        <p:nvSpPr>
          <p:cNvPr id="4" name="Content Placeholder 2"/>
          <p:cNvSpPr txBox="1">
            <a:spLocks/>
          </p:cNvSpPr>
          <p:nvPr/>
        </p:nvSpPr>
        <p:spPr bwMode="auto">
          <a:xfrm>
            <a:off x="0" y="4466496"/>
            <a:ext cx="4894728" cy="171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sz="1800">
                <a:latin typeface="Calibri" panose="020F0502020204030204" pitchFamily="34" charset="0"/>
                <a:ea typeface="Calibri" panose="020F0502020204030204" pitchFamily="34" charset="0"/>
              </a:rPr>
              <a:t>Penner, L. A., Dovidio, J. F., Gonzalez, R., Albrecht, T. L., Chapman, R., Foster, T., ... &amp; </a:t>
            </a:r>
            <a:r>
              <a:rPr lang="en-US" sz="1800" err="1">
                <a:latin typeface="Calibri" panose="020F0502020204030204" pitchFamily="34" charset="0"/>
                <a:ea typeface="Calibri" panose="020F0502020204030204" pitchFamily="34" charset="0"/>
              </a:rPr>
              <a:t>Eggly</a:t>
            </a:r>
            <a:r>
              <a:rPr lang="en-US" sz="1800">
                <a:latin typeface="Calibri" panose="020F0502020204030204" pitchFamily="34" charset="0"/>
                <a:ea typeface="Calibri" panose="020F0502020204030204" pitchFamily="34" charset="0"/>
              </a:rPr>
              <a:t>, S. (2016). The effects of oncologist implicit racial bias in racially discordant oncology interactions. </a:t>
            </a:r>
            <a:r>
              <a:rPr lang="en-US" sz="1800" i="1">
                <a:latin typeface="Calibri" panose="020F0502020204030204" pitchFamily="34" charset="0"/>
                <a:ea typeface="Calibri" panose="020F0502020204030204" pitchFamily="34" charset="0"/>
              </a:rPr>
              <a:t>Journal of clinical oncology</a:t>
            </a:r>
            <a:r>
              <a:rPr lang="en-US" sz="1800">
                <a:latin typeface="Calibri" panose="020F0502020204030204" pitchFamily="34" charset="0"/>
                <a:ea typeface="Calibri" panose="020F0502020204030204" pitchFamily="34" charset="0"/>
              </a:rPr>
              <a:t>, </a:t>
            </a:r>
            <a:r>
              <a:rPr lang="en-US" sz="1800" i="1">
                <a:latin typeface="Calibri" panose="020F0502020204030204" pitchFamily="34" charset="0"/>
                <a:ea typeface="Calibri" panose="020F0502020204030204" pitchFamily="34" charset="0"/>
              </a:rPr>
              <a:t>34</a:t>
            </a:r>
            <a:r>
              <a:rPr lang="en-US" sz="1800">
                <a:latin typeface="Calibri" panose="020F0502020204030204" pitchFamily="34" charset="0"/>
                <a:ea typeface="Calibri" panose="020F0502020204030204" pitchFamily="34" charset="0"/>
              </a:rPr>
              <a:t>(24), 2874. </a:t>
            </a:r>
            <a:endParaRPr lang="en-US" sz="2400" kern="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167" y="3786554"/>
            <a:ext cx="4601743" cy="3071446"/>
          </a:xfrm>
          <a:prstGeom prst="rect">
            <a:avLst/>
          </a:prstGeom>
          <a:ln>
            <a:noFill/>
          </a:ln>
          <a:effectLst>
            <a:softEdge rad="112500"/>
          </a:effectLst>
        </p:spPr>
      </p:pic>
      <p:sp>
        <p:nvSpPr>
          <p:cNvPr id="5" name="Title 1">
            <a:extLst>
              <a:ext uri="{FF2B5EF4-FFF2-40B4-BE49-F238E27FC236}">
                <a16:creationId xmlns:a16="http://schemas.microsoft.com/office/drawing/2014/main" id="{0B97F2D7-59F5-41D6-B6E0-9D12AF8E6487}"/>
              </a:ext>
            </a:extLst>
          </p:cNvPr>
          <p:cNvSpPr>
            <a:spLocks noGrp="1"/>
          </p:cNvSpPr>
          <p:nvPr>
            <p:ph type="title"/>
          </p:nvPr>
        </p:nvSpPr>
        <p:spPr>
          <a:xfrm>
            <a:off x="236221" y="746143"/>
            <a:ext cx="8550275" cy="580637"/>
          </a:xfrm>
        </p:spPr>
        <p:txBody>
          <a:bodyPr/>
          <a:lstStyle/>
          <a:p>
            <a:r>
              <a:rPr lang="en-CA"/>
              <a:t>Black patients in U.S.</a:t>
            </a:r>
            <a:endParaRPr lang="en-US"/>
          </a:p>
        </p:txBody>
      </p:sp>
    </p:spTree>
    <p:extLst>
      <p:ext uri="{BB962C8B-B14F-4D97-AF65-F5344CB8AC3E}">
        <p14:creationId xmlns:p14="http://schemas.microsoft.com/office/powerpoint/2010/main" val="1558630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44" y="612488"/>
            <a:ext cx="8550275" cy="609600"/>
          </a:xfrm>
        </p:spPr>
        <p:txBody>
          <a:bodyPr/>
          <a:lstStyle/>
          <a:p>
            <a:r>
              <a:rPr lang="en-CA"/>
              <a:t>Racial/ethnic minorities</a:t>
            </a:r>
            <a:endParaRPr lang="en-US"/>
          </a:p>
        </p:txBody>
      </p:sp>
      <p:sp>
        <p:nvSpPr>
          <p:cNvPr id="3" name="Content Placeholder 2"/>
          <p:cNvSpPr>
            <a:spLocks noGrp="1"/>
          </p:cNvSpPr>
          <p:nvPr>
            <p:ph idx="1"/>
          </p:nvPr>
        </p:nvSpPr>
        <p:spPr>
          <a:xfrm>
            <a:off x="-46890" y="4177329"/>
            <a:ext cx="5498123" cy="4556760"/>
          </a:xfrm>
        </p:spPr>
        <p:txBody>
          <a:bodyPr/>
          <a:lstStyle/>
          <a:p>
            <a:r>
              <a:rPr lang="en-US" sz="2400" kern="1200">
                <a:solidFill>
                  <a:schemeClr val="tx1"/>
                </a:solidFill>
              </a:rPr>
              <a:t>Dovidio, J. F., &amp; Fiske, S. T. (2012). Under the radar: how unexamined biases in decision-making processes in clinical interactions can contribute to health care disparities. </a:t>
            </a:r>
            <a:r>
              <a:rPr lang="en-US" sz="2400" i="1" kern="1200">
                <a:solidFill>
                  <a:schemeClr val="tx1"/>
                </a:solidFill>
              </a:rPr>
              <a:t>American journal of public health</a:t>
            </a:r>
            <a:r>
              <a:rPr lang="en-US" sz="2400" kern="1200">
                <a:solidFill>
                  <a:schemeClr val="tx1"/>
                </a:solidFill>
              </a:rPr>
              <a:t>, </a:t>
            </a:r>
            <a:r>
              <a:rPr lang="en-US" sz="2400" i="1" kern="1200">
                <a:solidFill>
                  <a:schemeClr val="tx1"/>
                </a:solidFill>
              </a:rPr>
              <a:t>102</a:t>
            </a:r>
            <a:r>
              <a:rPr lang="en-US" sz="2400" kern="1200">
                <a:solidFill>
                  <a:schemeClr val="tx1"/>
                </a:solidFill>
              </a:rPr>
              <a:t>(5), 945-952.</a:t>
            </a:r>
            <a:endParaRPr lang="en-US" sz="240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554" y="4277933"/>
            <a:ext cx="3906184" cy="2607193"/>
          </a:xfrm>
          <a:prstGeom prst="rect">
            <a:avLst/>
          </a:prstGeom>
          <a:ln>
            <a:noFill/>
          </a:ln>
          <a:effectLst>
            <a:softEdge rad="112500"/>
          </a:effectLst>
        </p:spPr>
      </p:pic>
      <p:sp>
        <p:nvSpPr>
          <p:cNvPr id="5" name="Content Placeholder 2">
            <a:extLst>
              <a:ext uri="{FF2B5EF4-FFF2-40B4-BE49-F238E27FC236}">
                <a16:creationId xmlns:a16="http://schemas.microsoft.com/office/drawing/2014/main" id="{430FC123-D9DF-46F2-A8B5-F52F86BBD4B0}"/>
              </a:ext>
            </a:extLst>
          </p:cNvPr>
          <p:cNvSpPr txBox="1">
            <a:spLocks/>
          </p:cNvSpPr>
          <p:nvPr/>
        </p:nvSpPr>
        <p:spPr bwMode="auto">
          <a:xfrm>
            <a:off x="0" y="1496356"/>
            <a:ext cx="9030922" cy="250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CA" kern="0"/>
              <a:t>Believe race negatively affects their health care</a:t>
            </a:r>
          </a:p>
          <a:p>
            <a:pPr lvl="1"/>
            <a:r>
              <a:rPr lang="en-CA" kern="0"/>
              <a:t>Less trusting of healthcare system</a:t>
            </a:r>
          </a:p>
          <a:p>
            <a:pPr lvl="1"/>
            <a:r>
              <a:rPr lang="en-CA" kern="0"/>
              <a:t>Reduced use of healthcare services</a:t>
            </a:r>
          </a:p>
          <a:p>
            <a:pPr lvl="1"/>
            <a:r>
              <a:rPr lang="en-CA" kern="0"/>
              <a:t>Lower levels of medical adherence</a:t>
            </a:r>
          </a:p>
          <a:p>
            <a:pPr lvl="1"/>
            <a:endParaRPr lang="en-CA" kern="0"/>
          </a:p>
          <a:p>
            <a:pPr lvl="1"/>
            <a:endParaRPr lang="en-CA" kern="0"/>
          </a:p>
        </p:txBody>
      </p:sp>
    </p:spTree>
    <p:extLst>
      <p:ext uri="{BB962C8B-B14F-4D97-AF65-F5344CB8AC3E}">
        <p14:creationId xmlns:p14="http://schemas.microsoft.com/office/powerpoint/2010/main" val="415268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6" y="533400"/>
            <a:ext cx="8550275" cy="609600"/>
          </a:xfrm>
        </p:spPr>
        <p:txBody>
          <a:bodyPr/>
          <a:lstStyle/>
          <a:p>
            <a:r>
              <a:rPr lang="en-CA"/>
              <a:t>Nonverbal communication</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90375"/>
            <a:ext cx="9144000" cy="3467629"/>
          </a:xfrm>
          <a:prstGeom prst="rect">
            <a:avLst/>
          </a:prstGeom>
          <a:ln>
            <a:noFill/>
          </a:ln>
          <a:effectLst>
            <a:softEdge rad="112500"/>
          </a:effectLst>
        </p:spPr>
      </p:pic>
      <p:sp>
        <p:nvSpPr>
          <p:cNvPr id="5" name="Rectangle 4">
            <a:extLst>
              <a:ext uri="{FF2B5EF4-FFF2-40B4-BE49-F238E27FC236}">
                <a16:creationId xmlns:a16="http://schemas.microsoft.com/office/drawing/2014/main" id="{2DE8DCAF-1D5B-47DA-9F21-B2E21295CD5B}"/>
              </a:ext>
            </a:extLst>
          </p:cNvPr>
          <p:cNvSpPr/>
          <p:nvPr/>
        </p:nvSpPr>
        <p:spPr bwMode="auto">
          <a:xfrm>
            <a:off x="0" y="3429000"/>
            <a:ext cx="9144000" cy="3429000"/>
          </a:xfrm>
          <a:prstGeom prst="rect">
            <a:avLst/>
          </a:prstGeom>
          <a:solidFill>
            <a:srgbClr val="FFFFFF">
              <a:alpha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7" name="Content Placeholder 2">
            <a:extLst>
              <a:ext uri="{FF2B5EF4-FFF2-40B4-BE49-F238E27FC236}">
                <a16:creationId xmlns:a16="http://schemas.microsoft.com/office/drawing/2014/main" id="{C5AC0CF5-C86B-4308-89EA-1048E68120B7}"/>
              </a:ext>
            </a:extLst>
          </p:cNvPr>
          <p:cNvSpPr>
            <a:spLocks noGrp="1"/>
          </p:cNvSpPr>
          <p:nvPr>
            <p:ph idx="1"/>
          </p:nvPr>
        </p:nvSpPr>
        <p:spPr>
          <a:xfrm>
            <a:off x="126125" y="5047597"/>
            <a:ext cx="8862960" cy="1810407"/>
          </a:xfrm>
        </p:spPr>
        <p:txBody>
          <a:bodyPr/>
          <a:lstStyle/>
          <a:p>
            <a:pPr marL="0" indent="0" fontAlgn="auto">
              <a:spcBef>
                <a:spcPts val="0"/>
              </a:spcBef>
              <a:spcAft>
                <a:spcPts val="0"/>
              </a:spcAft>
              <a:buSzTx/>
              <a:buNone/>
              <a:defRPr/>
            </a:pPr>
            <a:r>
              <a:rPr lang="en-US" sz="2400">
                <a:solidFill>
                  <a:srgbClr val="222222"/>
                </a:solidFill>
                <a:latin typeface="Calibri" panose="020F0502020204030204" pitchFamily="34" charset="0"/>
                <a:cs typeface="Calibri" panose="020F0502020204030204" pitchFamily="34" charset="0"/>
              </a:rPr>
              <a:t>Elliott, A. M., Alexander, S. C., </a:t>
            </a:r>
            <a:r>
              <a:rPr lang="en-US" sz="2400" err="1">
                <a:solidFill>
                  <a:srgbClr val="222222"/>
                </a:solidFill>
                <a:latin typeface="Calibri" panose="020F0502020204030204" pitchFamily="34" charset="0"/>
                <a:cs typeface="Calibri" panose="020F0502020204030204" pitchFamily="34" charset="0"/>
              </a:rPr>
              <a:t>Mescher</a:t>
            </a:r>
            <a:r>
              <a:rPr lang="en-US" sz="2400">
                <a:solidFill>
                  <a:srgbClr val="222222"/>
                </a:solidFill>
                <a:latin typeface="Calibri" panose="020F0502020204030204" pitchFamily="34" charset="0"/>
                <a:cs typeface="Calibri" panose="020F0502020204030204" pitchFamily="34" charset="0"/>
              </a:rPr>
              <a:t>, C. A., Mohan, D., &amp; </a:t>
            </a:r>
            <a:r>
              <a:rPr lang="en-US" sz="2400" err="1">
                <a:solidFill>
                  <a:srgbClr val="222222"/>
                </a:solidFill>
                <a:latin typeface="Calibri" panose="020F0502020204030204" pitchFamily="34" charset="0"/>
                <a:cs typeface="Calibri" panose="020F0502020204030204" pitchFamily="34" charset="0"/>
              </a:rPr>
              <a:t>Barnato</a:t>
            </a:r>
            <a:r>
              <a:rPr lang="en-US" sz="2400">
                <a:solidFill>
                  <a:srgbClr val="222222"/>
                </a:solidFill>
                <a:latin typeface="Calibri" panose="020F0502020204030204" pitchFamily="34" charset="0"/>
                <a:cs typeface="Calibri" panose="020F0502020204030204" pitchFamily="34" charset="0"/>
              </a:rPr>
              <a:t>, A. E. (2016). Differences in physicians' verbal and nonverbal communication with black and white patients at the end of life. </a:t>
            </a:r>
            <a:r>
              <a:rPr lang="en-US" sz="2400" i="1">
                <a:solidFill>
                  <a:srgbClr val="222222"/>
                </a:solidFill>
                <a:latin typeface="Calibri" panose="020F0502020204030204" pitchFamily="34" charset="0"/>
                <a:cs typeface="Calibri" panose="020F0502020204030204" pitchFamily="34" charset="0"/>
              </a:rPr>
              <a:t>Journal of pain and symptom management</a:t>
            </a:r>
            <a:r>
              <a:rPr lang="en-US" sz="2400">
                <a:solidFill>
                  <a:srgbClr val="222222"/>
                </a:solidFill>
                <a:latin typeface="Calibri" panose="020F0502020204030204" pitchFamily="34" charset="0"/>
                <a:cs typeface="Calibri" panose="020F0502020204030204" pitchFamily="34" charset="0"/>
              </a:rPr>
              <a:t>, </a:t>
            </a:r>
            <a:r>
              <a:rPr lang="en-US" sz="2400" i="1">
                <a:solidFill>
                  <a:srgbClr val="222222"/>
                </a:solidFill>
                <a:latin typeface="Calibri" panose="020F0502020204030204" pitchFamily="34" charset="0"/>
                <a:cs typeface="Calibri" panose="020F0502020204030204" pitchFamily="34" charset="0"/>
              </a:rPr>
              <a:t>51</a:t>
            </a:r>
            <a:r>
              <a:rPr lang="en-US" sz="2400">
                <a:solidFill>
                  <a:srgbClr val="222222"/>
                </a:solidFill>
                <a:latin typeface="Calibri" panose="020F0502020204030204" pitchFamily="34" charset="0"/>
                <a:cs typeface="Calibri" panose="020F0502020204030204" pitchFamily="34" charset="0"/>
              </a:rPr>
              <a:t>(1), 1-8.</a:t>
            </a:r>
          </a:p>
        </p:txBody>
      </p:sp>
      <p:sp>
        <p:nvSpPr>
          <p:cNvPr id="8" name="Content Placeholder 2">
            <a:extLst>
              <a:ext uri="{FF2B5EF4-FFF2-40B4-BE49-F238E27FC236}">
                <a16:creationId xmlns:a16="http://schemas.microsoft.com/office/drawing/2014/main" id="{DDC6802D-3487-4668-8538-12266088A826}"/>
              </a:ext>
            </a:extLst>
          </p:cNvPr>
          <p:cNvSpPr txBox="1">
            <a:spLocks/>
          </p:cNvSpPr>
          <p:nvPr/>
        </p:nvSpPr>
        <p:spPr bwMode="auto">
          <a:xfrm>
            <a:off x="0" y="1566042"/>
            <a:ext cx="9144000" cy="156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CA" kern="0"/>
              <a:t>Physicians had similar verbal communication behaviours but fewer positive, rapport-building nonverbal cues with black patients</a:t>
            </a:r>
          </a:p>
          <a:p>
            <a:pPr lvl="1"/>
            <a:endParaRPr lang="en-CA" kern="0"/>
          </a:p>
          <a:p>
            <a:pPr lvl="1"/>
            <a:endParaRPr lang="en-CA" kern="0"/>
          </a:p>
        </p:txBody>
      </p:sp>
    </p:spTree>
    <p:extLst>
      <p:ext uri="{BB962C8B-B14F-4D97-AF65-F5344CB8AC3E}">
        <p14:creationId xmlns:p14="http://schemas.microsoft.com/office/powerpoint/2010/main" val="32078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51" y="793044"/>
            <a:ext cx="3293531" cy="1645356"/>
          </a:xfrm>
        </p:spPr>
        <p:txBody>
          <a:bodyPr/>
          <a:lstStyle/>
          <a:p>
            <a:r>
              <a:rPr lang="en-CA"/>
              <a:t>Colleague interactions</a:t>
            </a:r>
            <a:endParaRPr lang="en-US"/>
          </a:p>
        </p:txBody>
      </p:sp>
      <p:sp>
        <p:nvSpPr>
          <p:cNvPr id="3" name="Content Placeholder 2"/>
          <p:cNvSpPr>
            <a:spLocks noGrp="1"/>
          </p:cNvSpPr>
          <p:nvPr>
            <p:ph idx="1"/>
          </p:nvPr>
        </p:nvSpPr>
        <p:spPr>
          <a:xfrm>
            <a:off x="279406" y="2881492"/>
            <a:ext cx="2943575" cy="1746957"/>
          </a:xfrm>
        </p:spPr>
        <p:txBody>
          <a:bodyPr/>
          <a:lstStyle/>
          <a:p>
            <a:r>
              <a:rPr lang="en-CA"/>
              <a:t>Wellness of healthcare professionals</a:t>
            </a: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930"/>
          <a:stretch/>
        </p:blipFill>
        <p:spPr>
          <a:xfrm>
            <a:off x="3232975" y="4"/>
            <a:ext cx="5911029" cy="6857999"/>
          </a:xfrm>
          <a:prstGeom prst="rect">
            <a:avLst/>
          </a:prstGeom>
        </p:spPr>
      </p:pic>
      <p:sp>
        <p:nvSpPr>
          <p:cNvPr id="5" name="TextBox 4"/>
          <p:cNvSpPr txBox="1"/>
          <p:nvPr/>
        </p:nvSpPr>
        <p:spPr>
          <a:xfrm>
            <a:off x="418325" y="5174497"/>
            <a:ext cx="3296357" cy="584200"/>
          </a:xfrm>
          <a:prstGeom prst="rect">
            <a:avLst/>
          </a:prstGeom>
          <a:noFill/>
        </p:spPr>
        <p:txBody>
          <a:bodyPr wrap="square">
            <a:spAutoFit/>
          </a:bodyPr>
          <a:lstStyle/>
          <a:p>
            <a:pPr algn="ctr" eaLnBrk="0" fontAlgn="base" hangingPunct="0">
              <a:spcBef>
                <a:spcPct val="20000"/>
              </a:spcBef>
              <a:spcAft>
                <a:spcPct val="0"/>
              </a:spcAft>
              <a:defRPr/>
            </a:pPr>
            <a:r>
              <a:rPr lang="en-US" sz="1600" kern="0">
                <a:solidFill>
                  <a:srgbClr val="000000"/>
                </a:solidFill>
                <a:latin typeface="Calibri" panose="020F0502020204030204" pitchFamily="34" charset="0"/>
                <a:cs typeface="Calibri" panose="020F0502020204030204" pitchFamily="34" charset="0"/>
              </a:rPr>
              <a:t>Mike Baldwin © 8/5/2003, Permission of Universal Uclick</a:t>
            </a:r>
          </a:p>
        </p:txBody>
      </p:sp>
    </p:spTree>
    <p:extLst>
      <p:ext uri="{BB962C8B-B14F-4D97-AF65-F5344CB8AC3E}">
        <p14:creationId xmlns:p14="http://schemas.microsoft.com/office/powerpoint/2010/main" val="2931177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FB97-F40E-4495-89DA-3CA98A0C92E3}"/>
              </a:ext>
            </a:extLst>
          </p:cNvPr>
          <p:cNvSpPr>
            <a:spLocks noGrp="1"/>
          </p:cNvSpPr>
          <p:nvPr>
            <p:ph type="title"/>
          </p:nvPr>
        </p:nvSpPr>
        <p:spPr/>
        <p:txBody>
          <a:bodyPr/>
          <a:lstStyle/>
          <a:p>
            <a:r>
              <a:rPr lang="en-CA"/>
              <a:t>Internal Medicine grand rounds</a:t>
            </a:r>
            <a:endParaRPr lang="en-US"/>
          </a:p>
        </p:txBody>
      </p:sp>
      <p:sp>
        <p:nvSpPr>
          <p:cNvPr id="3" name="Content Placeholder 2">
            <a:extLst>
              <a:ext uri="{FF2B5EF4-FFF2-40B4-BE49-F238E27FC236}">
                <a16:creationId xmlns:a16="http://schemas.microsoft.com/office/drawing/2014/main" id="{F1CEBA66-54A3-40B7-BCB2-B300C407EEAF}"/>
              </a:ext>
            </a:extLst>
          </p:cNvPr>
          <p:cNvSpPr>
            <a:spLocks noGrp="1"/>
          </p:cNvSpPr>
          <p:nvPr>
            <p:ph idx="1"/>
          </p:nvPr>
        </p:nvSpPr>
        <p:spPr>
          <a:xfrm>
            <a:off x="228607" y="1752600"/>
            <a:ext cx="8550275" cy="3042424"/>
          </a:xfrm>
        </p:spPr>
        <p:txBody>
          <a:bodyPr/>
          <a:lstStyle/>
          <a:p>
            <a:r>
              <a:rPr lang="en-CA"/>
              <a:t>Men introduced women less frequently with a professional title</a:t>
            </a:r>
          </a:p>
          <a:p>
            <a:pPr lvl="1"/>
            <a:r>
              <a:rPr lang="en-CA"/>
              <a:t>Amplify isolation</a:t>
            </a:r>
          </a:p>
          <a:p>
            <a:pPr lvl="1"/>
            <a:r>
              <a:rPr lang="en-CA"/>
              <a:t>Marginalization</a:t>
            </a:r>
          </a:p>
          <a:p>
            <a:pPr lvl="1"/>
            <a:r>
              <a:rPr lang="en-CA"/>
              <a:t>Gender stereotype perpetuation</a:t>
            </a:r>
          </a:p>
          <a:p>
            <a:pPr lvl="1"/>
            <a:endParaRPr lang="en-US"/>
          </a:p>
        </p:txBody>
      </p:sp>
      <p:sp>
        <p:nvSpPr>
          <p:cNvPr id="4" name="TextBox 3">
            <a:extLst>
              <a:ext uri="{FF2B5EF4-FFF2-40B4-BE49-F238E27FC236}">
                <a16:creationId xmlns:a16="http://schemas.microsoft.com/office/drawing/2014/main" id="{C6551FEB-F75D-41E8-823A-BC9520FA6003}"/>
              </a:ext>
            </a:extLst>
          </p:cNvPr>
          <p:cNvSpPr txBox="1"/>
          <p:nvPr/>
        </p:nvSpPr>
        <p:spPr>
          <a:xfrm>
            <a:off x="117095" y="5242603"/>
            <a:ext cx="7591191" cy="1200329"/>
          </a:xfrm>
          <a:prstGeom prst="rect">
            <a:avLst/>
          </a:prstGeom>
          <a:noFill/>
        </p:spPr>
        <p:txBody>
          <a:bodyPr wrap="square">
            <a:spAutoFit/>
          </a:bodyPr>
          <a:lstStyle/>
          <a:p>
            <a:r>
              <a:rPr lang="en-US">
                <a:solidFill>
                  <a:srgbClr val="222222"/>
                </a:solidFill>
                <a:latin typeface="Arial" panose="020B0604020202020204" pitchFamily="34" charset="0"/>
              </a:rPr>
              <a:t>Files, J. A., Mayer, A. P., Ko, M. G., Friedrich, P., Jenkins, M., Bryan, M. J., ... &amp; Hayes, S. N. (2017). Speaker introductions at internal medicine grand rounds: forms of address reveal gender bias. </a:t>
            </a:r>
            <a:r>
              <a:rPr lang="en-US" i="1">
                <a:solidFill>
                  <a:srgbClr val="222222"/>
                </a:solidFill>
                <a:latin typeface="Arial" panose="020B0604020202020204" pitchFamily="34" charset="0"/>
              </a:rPr>
              <a:t>Journal of women's health</a:t>
            </a:r>
            <a:r>
              <a:rPr lang="en-US">
                <a:solidFill>
                  <a:srgbClr val="222222"/>
                </a:solidFill>
                <a:latin typeface="Arial" panose="020B0604020202020204" pitchFamily="34" charset="0"/>
              </a:rPr>
              <a:t>, </a:t>
            </a:r>
            <a:r>
              <a:rPr lang="en-US" i="1">
                <a:solidFill>
                  <a:srgbClr val="222222"/>
                </a:solidFill>
                <a:latin typeface="Arial" panose="020B0604020202020204" pitchFamily="34" charset="0"/>
              </a:rPr>
              <a:t>26</a:t>
            </a:r>
            <a:r>
              <a:rPr lang="en-US">
                <a:solidFill>
                  <a:srgbClr val="222222"/>
                </a:solidFill>
                <a:latin typeface="Arial" panose="020B0604020202020204" pitchFamily="34" charset="0"/>
              </a:rPr>
              <a:t>(5), 413-419.</a:t>
            </a:r>
            <a:endParaRPr lang="en-US">
              <a:solidFill>
                <a:srgbClr val="000000"/>
              </a:solidFill>
              <a:latin typeface="Times New Roman" panose="02020603050405020304"/>
            </a:endParaRPr>
          </a:p>
        </p:txBody>
      </p:sp>
    </p:spTree>
    <p:extLst>
      <p:ext uri="{BB962C8B-B14F-4D97-AF65-F5344CB8AC3E}">
        <p14:creationId xmlns:p14="http://schemas.microsoft.com/office/powerpoint/2010/main" val="334934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44" y="499062"/>
            <a:ext cx="5844820" cy="1525682"/>
          </a:xfrm>
        </p:spPr>
        <p:txBody>
          <a:bodyPr/>
          <a:lstStyle/>
          <a:p>
            <a:r>
              <a:rPr lang="en-CA"/>
              <a:t>Microaggressions</a:t>
            </a:r>
            <a:br>
              <a:rPr lang="en-CA"/>
            </a:br>
            <a:r>
              <a:rPr lang="en-CA" sz="3200"/>
              <a:t>“micro” in frequency, not impact</a:t>
            </a:r>
            <a:endParaRPr lang="en-US" sz="3200"/>
          </a:p>
        </p:txBody>
      </p:sp>
      <p:sp>
        <p:nvSpPr>
          <p:cNvPr id="3" name="Content Placeholder 2"/>
          <p:cNvSpPr>
            <a:spLocks noGrp="1"/>
          </p:cNvSpPr>
          <p:nvPr>
            <p:ph idx="1"/>
          </p:nvPr>
        </p:nvSpPr>
        <p:spPr>
          <a:xfrm>
            <a:off x="81848" y="2136421"/>
            <a:ext cx="8712199" cy="4495800"/>
          </a:xfrm>
        </p:spPr>
        <p:txBody>
          <a:bodyPr/>
          <a:lstStyle/>
          <a:p>
            <a:r>
              <a:rPr lang="en-US"/>
              <a:t>A comment or action that </a:t>
            </a:r>
            <a:r>
              <a:rPr lang="en-US" b="1"/>
              <a:t>subtly</a:t>
            </a:r>
            <a:r>
              <a:rPr lang="en-US"/>
              <a:t> and often </a:t>
            </a:r>
            <a:r>
              <a:rPr lang="en-US" b="1"/>
              <a:t>unconsciously</a:t>
            </a:r>
            <a:r>
              <a:rPr lang="en-US"/>
              <a:t> or </a:t>
            </a:r>
            <a:r>
              <a:rPr lang="en-US" b="1"/>
              <a:t>unintentionally</a:t>
            </a:r>
            <a:r>
              <a:rPr lang="en-US"/>
              <a:t> expresses a prejudiced attitude toward a member of a marginalized group</a:t>
            </a:r>
          </a:p>
          <a:p>
            <a:endParaRPr lang="en-US" sz="1000"/>
          </a:p>
          <a:p>
            <a:r>
              <a:rPr lang="en-US" sz="2400"/>
              <a:t>“Microaggressions can be </a:t>
            </a:r>
            <a:r>
              <a:rPr lang="en-US" sz="2400" b="1"/>
              <a:t>delivered as a compliment </a:t>
            </a:r>
            <a:r>
              <a:rPr lang="en-US" sz="2400"/>
              <a:t>but contain a meta-communication or hidden insult … they occur because they are </a:t>
            </a:r>
            <a:r>
              <a:rPr lang="en-US" sz="2400" b="1"/>
              <a:t>outside the level of conscious awareness </a:t>
            </a:r>
            <a:r>
              <a:rPr lang="en-US" sz="2400"/>
              <a:t>of the perpetrator” – Dr. Derald Wing Sue.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223" y="80903"/>
            <a:ext cx="3400778" cy="2267186"/>
          </a:xfrm>
          <a:prstGeom prst="rect">
            <a:avLst/>
          </a:prstGeom>
          <a:ln>
            <a:noFill/>
          </a:ln>
          <a:effectLst>
            <a:softEdge rad="112500"/>
          </a:effectLst>
        </p:spPr>
      </p:pic>
    </p:spTree>
    <p:extLst>
      <p:ext uri="{BB962C8B-B14F-4D97-AF65-F5344CB8AC3E}">
        <p14:creationId xmlns:p14="http://schemas.microsoft.com/office/powerpoint/2010/main" val="255789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AB2A2-6CEB-4DFE-8CC4-67C51838116A}"/>
              </a:ext>
            </a:extLst>
          </p:cNvPr>
          <p:cNvSpPr>
            <a:spLocks noGrp="1"/>
          </p:cNvSpPr>
          <p:nvPr>
            <p:ph type="title"/>
          </p:nvPr>
        </p:nvSpPr>
        <p:spPr>
          <a:xfrm>
            <a:off x="228608" y="621722"/>
            <a:ext cx="8550275" cy="609600"/>
          </a:xfrm>
        </p:spPr>
        <p:txBody>
          <a:bodyPr/>
          <a:lstStyle/>
          <a:p>
            <a:r>
              <a:rPr lang="en-CA"/>
              <a:t>Dr. Khama Ennis video</a:t>
            </a:r>
            <a:endParaRPr lang="en-US"/>
          </a:p>
        </p:txBody>
      </p:sp>
      <p:sp>
        <p:nvSpPr>
          <p:cNvPr id="3" name="Content Placeholder 2">
            <a:extLst>
              <a:ext uri="{FF2B5EF4-FFF2-40B4-BE49-F238E27FC236}">
                <a16:creationId xmlns:a16="http://schemas.microsoft.com/office/drawing/2014/main" id="{89FB6822-0BA2-4765-8668-7AE1EDE9CCDA}"/>
              </a:ext>
            </a:extLst>
          </p:cNvPr>
          <p:cNvSpPr>
            <a:spLocks noGrp="1"/>
          </p:cNvSpPr>
          <p:nvPr>
            <p:ph idx="1"/>
          </p:nvPr>
        </p:nvSpPr>
        <p:spPr>
          <a:xfrm>
            <a:off x="421224" y="5615948"/>
            <a:ext cx="4909453" cy="609600"/>
          </a:xfrm>
        </p:spPr>
        <p:txBody>
          <a:bodyPr/>
          <a:lstStyle/>
          <a:p>
            <a:pPr marL="0" indent="0" algn="ctr">
              <a:buNone/>
            </a:pPr>
            <a:r>
              <a:rPr lang="en-CA"/>
              <a:t>I See Color (9 min. video)</a:t>
            </a:r>
            <a:endParaRPr lang="en-US"/>
          </a:p>
        </p:txBody>
      </p:sp>
      <p:pic>
        <p:nvPicPr>
          <p:cNvPr id="5" name="Picture 4" descr="A picture containing person, suit&#10;&#10;Description automatically generated">
            <a:extLst>
              <a:ext uri="{FF2B5EF4-FFF2-40B4-BE49-F238E27FC236}">
                <a16:creationId xmlns:a16="http://schemas.microsoft.com/office/drawing/2014/main" id="{37F933D4-8A6A-4C0C-964C-71C3C10C6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847" y="1414899"/>
            <a:ext cx="4028209" cy="4028209"/>
          </a:xfrm>
          <a:prstGeom prst="rect">
            <a:avLst/>
          </a:prstGeom>
        </p:spPr>
      </p:pic>
      <p:sp>
        <p:nvSpPr>
          <p:cNvPr id="6" name="TextBox 5">
            <a:extLst>
              <a:ext uri="{FF2B5EF4-FFF2-40B4-BE49-F238E27FC236}">
                <a16:creationId xmlns:a16="http://schemas.microsoft.com/office/drawing/2014/main" id="{DD9AFE3C-3763-49D3-9EA3-9352DBCC96EA}"/>
              </a:ext>
            </a:extLst>
          </p:cNvPr>
          <p:cNvSpPr txBox="1"/>
          <p:nvPr/>
        </p:nvSpPr>
        <p:spPr>
          <a:xfrm>
            <a:off x="4890056" y="1428994"/>
            <a:ext cx="3296357" cy="584775"/>
          </a:xfrm>
          <a:prstGeom prst="rect">
            <a:avLst/>
          </a:prstGeom>
          <a:noFill/>
        </p:spPr>
        <p:txBody>
          <a:bodyPr wrap="square">
            <a:spAutoFit/>
          </a:bodyPr>
          <a:lstStyle/>
          <a:p>
            <a:pPr algn="ctr" eaLnBrk="0" fontAlgn="base" hangingPunct="0">
              <a:spcBef>
                <a:spcPct val="20000"/>
              </a:spcBef>
              <a:spcAft>
                <a:spcPct val="0"/>
              </a:spcAft>
              <a:defRPr/>
            </a:pPr>
            <a:r>
              <a:rPr lang="en-US" sz="1600" kern="0">
                <a:solidFill>
                  <a:srgbClr val="000000"/>
                </a:solidFill>
                <a:latin typeface="Arial"/>
                <a:cs typeface="Arial" charset="0"/>
              </a:rPr>
              <a:t>Image used with permission from Dr. Khama Ennis 4/27/2022</a:t>
            </a:r>
          </a:p>
        </p:txBody>
      </p:sp>
      <p:sp>
        <p:nvSpPr>
          <p:cNvPr id="7" name="Content Placeholder 2">
            <a:extLst>
              <a:ext uri="{FF2B5EF4-FFF2-40B4-BE49-F238E27FC236}">
                <a16:creationId xmlns:a16="http://schemas.microsoft.com/office/drawing/2014/main" id="{72C29DE8-0B23-49B5-B931-5910B2CF6CF9}"/>
              </a:ext>
            </a:extLst>
          </p:cNvPr>
          <p:cNvSpPr txBox="1">
            <a:spLocks/>
          </p:cNvSpPr>
          <p:nvPr/>
        </p:nvSpPr>
        <p:spPr bwMode="auto">
          <a:xfrm>
            <a:off x="4638014" y="2796213"/>
            <a:ext cx="4140869" cy="215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lgn="ctr">
              <a:defRPr/>
            </a:pPr>
            <a:r>
              <a:rPr lang="en-CA" kern="0"/>
              <a:t>“Imagine how it feels to drink sips of poison every single day”</a:t>
            </a:r>
          </a:p>
          <a:p>
            <a:pPr lvl="1">
              <a:defRPr/>
            </a:pPr>
            <a:endParaRPr lang="en-CA" kern="0"/>
          </a:p>
          <a:p>
            <a:pPr lvl="1">
              <a:defRPr/>
            </a:pPr>
            <a:endParaRPr lang="en-CA" kern="0"/>
          </a:p>
        </p:txBody>
      </p:sp>
    </p:spTree>
    <p:extLst>
      <p:ext uri="{BB962C8B-B14F-4D97-AF65-F5344CB8AC3E}">
        <p14:creationId xmlns:p14="http://schemas.microsoft.com/office/powerpoint/2010/main" val="1381500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5" y="488244"/>
            <a:ext cx="8550275" cy="609600"/>
          </a:xfrm>
        </p:spPr>
        <p:txBody>
          <a:bodyPr/>
          <a:lstStyle/>
          <a:p>
            <a:r>
              <a:rPr lang="en-CA"/>
              <a:t>Example</a:t>
            </a:r>
            <a:endParaRPr lang="en-US"/>
          </a:p>
        </p:txBody>
      </p:sp>
      <p:sp>
        <p:nvSpPr>
          <p:cNvPr id="3" name="Content Placeholder 2"/>
          <p:cNvSpPr>
            <a:spLocks noGrp="1"/>
          </p:cNvSpPr>
          <p:nvPr>
            <p:ph idx="1"/>
          </p:nvPr>
        </p:nvSpPr>
        <p:spPr>
          <a:xfrm>
            <a:off x="228605" y="2330670"/>
            <a:ext cx="8550275" cy="2633412"/>
          </a:xfrm>
        </p:spPr>
        <p:txBody>
          <a:bodyPr/>
          <a:lstStyle/>
          <a:p>
            <a:r>
              <a:rPr lang="en-CA"/>
              <a:t>Canadian doctors discuss their experiences of systemic racism </a:t>
            </a:r>
            <a:endParaRPr lang="en-US"/>
          </a:p>
          <a:p>
            <a:r>
              <a:rPr lang="en-US" u="sng">
                <a:hlinkClick r:id="rId3"/>
              </a:rPr>
              <a:t>https://www.cbc.ca/player/play/1751891523593  </a:t>
            </a:r>
            <a:endParaRPr lang="en-US"/>
          </a:p>
        </p:txBody>
      </p:sp>
    </p:spTree>
    <p:extLst>
      <p:ext uri="{BB962C8B-B14F-4D97-AF65-F5344CB8AC3E}">
        <p14:creationId xmlns:p14="http://schemas.microsoft.com/office/powerpoint/2010/main" val="795848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iii. Diagnosis/treatment</a:t>
            </a:r>
            <a:endParaRPr lang="en-US" dirty="0"/>
          </a:p>
        </p:txBody>
      </p:sp>
      <p:sp>
        <p:nvSpPr>
          <p:cNvPr id="3" name="Content Placeholder 2"/>
          <p:cNvSpPr>
            <a:spLocks noGrp="1"/>
          </p:cNvSpPr>
          <p:nvPr>
            <p:ph idx="1"/>
          </p:nvPr>
        </p:nvSpPr>
        <p:spPr>
          <a:xfrm>
            <a:off x="0" y="3535821"/>
            <a:ext cx="5540188" cy="3206674"/>
          </a:xfrm>
        </p:spPr>
        <p:txBody>
          <a:bodyPr/>
          <a:lstStyle/>
          <a:p>
            <a:r>
              <a:rPr lang="en-US" sz="2400"/>
              <a:t>Johnson-Jennings, M., </a:t>
            </a:r>
            <a:r>
              <a:rPr lang="en-US" sz="2400" err="1"/>
              <a:t>Tarraf</a:t>
            </a:r>
            <a:r>
              <a:rPr lang="en-US" sz="2400"/>
              <a:t>, W., &amp; González, H. M. (2015). The healing relationship in Indigenous patients' pain care: Influences of racial concordance and patient ethnic salience on healthcare providers' pain assessment. </a:t>
            </a:r>
            <a:r>
              <a:rPr lang="en-US" sz="2400" i="1"/>
              <a:t>International Journal of Indigenous Health</a:t>
            </a:r>
            <a:r>
              <a:rPr lang="en-US" sz="2400"/>
              <a:t>, </a:t>
            </a:r>
            <a:r>
              <a:rPr lang="en-US" sz="2400" i="1"/>
              <a:t>10</a:t>
            </a:r>
            <a:r>
              <a:rPr lang="en-US" sz="2400"/>
              <a:t>(2), 33-50.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865" y="4335333"/>
            <a:ext cx="3795139" cy="2518186"/>
          </a:xfrm>
          <a:prstGeom prst="rect">
            <a:avLst/>
          </a:prstGeom>
          <a:ln>
            <a:noFill/>
          </a:ln>
          <a:effectLst>
            <a:softEdge rad="112500"/>
          </a:effectLst>
        </p:spPr>
      </p:pic>
      <p:sp>
        <p:nvSpPr>
          <p:cNvPr id="5" name="Content Placeholder 2">
            <a:extLst>
              <a:ext uri="{FF2B5EF4-FFF2-40B4-BE49-F238E27FC236}">
                <a16:creationId xmlns:a16="http://schemas.microsoft.com/office/drawing/2014/main" id="{9BB671C6-4437-4139-B61B-BDAC4F768FFF}"/>
              </a:ext>
            </a:extLst>
          </p:cNvPr>
          <p:cNvSpPr txBox="1">
            <a:spLocks/>
          </p:cNvSpPr>
          <p:nvPr/>
        </p:nvSpPr>
        <p:spPr bwMode="auto">
          <a:xfrm>
            <a:off x="0" y="1910004"/>
            <a:ext cx="9030922" cy="122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CA" kern="0"/>
              <a:t>Connection between unconscious bias &amp; pain assessment in Indigenous patients in U.S.</a:t>
            </a:r>
          </a:p>
          <a:p>
            <a:pPr lvl="1"/>
            <a:endParaRPr lang="en-CA" kern="0"/>
          </a:p>
          <a:p>
            <a:pPr lvl="1"/>
            <a:endParaRPr lang="en-CA" kern="0"/>
          </a:p>
        </p:txBody>
      </p:sp>
    </p:spTree>
    <p:extLst>
      <p:ext uri="{BB962C8B-B14F-4D97-AF65-F5344CB8AC3E}">
        <p14:creationId xmlns:p14="http://schemas.microsoft.com/office/powerpoint/2010/main" val="3372375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7" y="838203"/>
            <a:ext cx="8550275" cy="5530327"/>
          </a:xfrm>
        </p:spPr>
        <p:txBody>
          <a:bodyPr/>
          <a:lstStyle/>
          <a:p>
            <a:r>
              <a:rPr lang="en-US"/>
              <a:t>We need to </a:t>
            </a:r>
            <a:r>
              <a:rPr lang="en-US" b="1"/>
              <a:t>overcome the discomfort</a:t>
            </a:r>
            <a:r>
              <a:rPr lang="en-US"/>
              <a:t> that comes from incompatibility of unconscious bias with our conscious perception that we are good people.</a:t>
            </a:r>
            <a:br>
              <a:rPr lang="en-US"/>
            </a:br>
            <a:endParaRPr lang="en-US"/>
          </a:p>
        </p:txBody>
      </p:sp>
    </p:spTree>
    <p:extLst>
      <p:ext uri="{BB962C8B-B14F-4D97-AF65-F5344CB8AC3E}">
        <p14:creationId xmlns:p14="http://schemas.microsoft.com/office/powerpoint/2010/main" val="456528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7" y="612422"/>
            <a:ext cx="8550275" cy="609600"/>
          </a:xfrm>
        </p:spPr>
        <p:txBody>
          <a:bodyPr/>
          <a:lstStyle/>
          <a:p>
            <a:r>
              <a:rPr lang="en-CA"/>
              <a:t>Diagnosis/treatment</a:t>
            </a:r>
            <a:endParaRPr lang="en-US"/>
          </a:p>
        </p:txBody>
      </p:sp>
      <p:sp>
        <p:nvSpPr>
          <p:cNvPr id="3" name="Content Placeholder 2"/>
          <p:cNvSpPr>
            <a:spLocks noGrp="1"/>
          </p:cNvSpPr>
          <p:nvPr>
            <p:ph idx="1"/>
          </p:nvPr>
        </p:nvSpPr>
        <p:spPr>
          <a:xfrm>
            <a:off x="4" y="3514973"/>
            <a:ext cx="5298831" cy="2956169"/>
          </a:xfrm>
        </p:spPr>
        <p:txBody>
          <a:bodyPr/>
          <a:lstStyle/>
          <a:p>
            <a:r>
              <a:rPr lang="en-US" sz="2400"/>
              <a:t>Sabin, J. A., &amp; Greenwald, A. G. (2012). The influence of implicit bias on treatment recommendations for 4 common pediatric conditions: pain, urinary tract infection, attention deficit hyperactivity disorder, and asthma. </a:t>
            </a:r>
            <a:r>
              <a:rPr lang="en-US" sz="2400" i="1"/>
              <a:t>American journal of public health</a:t>
            </a:r>
            <a:r>
              <a:rPr lang="en-US" sz="2400"/>
              <a:t>, </a:t>
            </a:r>
            <a:r>
              <a:rPr lang="en-US" sz="2400" i="1"/>
              <a:t>102</a:t>
            </a:r>
            <a:r>
              <a:rPr lang="en-US" sz="2400"/>
              <a:t>(5), 988-995. </a:t>
            </a:r>
          </a:p>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405" y="3985850"/>
            <a:ext cx="4328599" cy="2872153"/>
          </a:xfrm>
          <a:prstGeom prst="rect">
            <a:avLst/>
          </a:prstGeom>
          <a:ln>
            <a:noFill/>
          </a:ln>
          <a:effectLst>
            <a:softEdge rad="112500"/>
          </a:effectLst>
        </p:spPr>
      </p:pic>
      <p:sp>
        <p:nvSpPr>
          <p:cNvPr id="5" name="Content Placeholder 2">
            <a:extLst>
              <a:ext uri="{FF2B5EF4-FFF2-40B4-BE49-F238E27FC236}">
                <a16:creationId xmlns:a16="http://schemas.microsoft.com/office/drawing/2014/main" id="{1410F8F4-B8BA-4979-9258-375E5C1F3D18}"/>
              </a:ext>
            </a:extLst>
          </p:cNvPr>
          <p:cNvSpPr txBox="1">
            <a:spLocks/>
          </p:cNvSpPr>
          <p:nvPr/>
        </p:nvSpPr>
        <p:spPr bwMode="auto">
          <a:xfrm>
            <a:off x="0" y="1910004"/>
            <a:ext cx="9030922" cy="122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CA" kern="0"/>
              <a:t>Connection between unconscious bias &amp; pain prescriptions/management in Pediatrics</a:t>
            </a:r>
          </a:p>
          <a:p>
            <a:pPr lvl="1"/>
            <a:endParaRPr lang="en-CA" kern="0"/>
          </a:p>
          <a:p>
            <a:pPr lvl="1"/>
            <a:endParaRPr lang="en-CA" kern="0"/>
          </a:p>
        </p:txBody>
      </p:sp>
    </p:spTree>
    <p:extLst>
      <p:ext uri="{BB962C8B-B14F-4D97-AF65-F5344CB8AC3E}">
        <p14:creationId xmlns:p14="http://schemas.microsoft.com/office/powerpoint/2010/main" val="966431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7" y="516226"/>
            <a:ext cx="8550275" cy="609600"/>
          </a:xfrm>
        </p:spPr>
        <p:txBody>
          <a:bodyPr/>
          <a:lstStyle/>
          <a:p>
            <a:r>
              <a:rPr lang="en-CA"/>
              <a:t>Diagnosis/treatment</a:t>
            </a:r>
            <a:endParaRPr lang="en-US"/>
          </a:p>
        </p:txBody>
      </p:sp>
      <p:sp>
        <p:nvSpPr>
          <p:cNvPr id="3" name="Content Placeholder 2"/>
          <p:cNvSpPr>
            <a:spLocks noGrp="1"/>
          </p:cNvSpPr>
          <p:nvPr>
            <p:ph idx="1"/>
          </p:nvPr>
        </p:nvSpPr>
        <p:spPr>
          <a:xfrm>
            <a:off x="0" y="4590071"/>
            <a:ext cx="5634990" cy="2518187"/>
          </a:xfrm>
        </p:spPr>
        <p:txBody>
          <a:bodyPr/>
          <a:lstStyle/>
          <a:p>
            <a:r>
              <a:rPr lang="en-US" sz="2400">
                <a:solidFill>
                  <a:srgbClr val="222222"/>
                </a:solidFill>
                <a:latin typeface="Calibri" panose="020F0502020204030204" pitchFamily="34" charset="0"/>
                <a:cs typeface="Calibri" panose="020F0502020204030204" pitchFamily="34" charset="0"/>
              </a:rPr>
              <a:t>Chapman, E. N., </a:t>
            </a:r>
            <a:r>
              <a:rPr lang="en-US" sz="2400" err="1">
                <a:solidFill>
                  <a:srgbClr val="222222"/>
                </a:solidFill>
                <a:latin typeface="Calibri" panose="020F0502020204030204" pitchFamily="34" charset="0"/>
                <a:cs typeface="Calibri" panose="020F0502020204030204" pitchFamily="34" charset="0"/>
              </a:rPr>
              <a:t>Kaatz</a:t>
            </a:r>
            <a:r>
              <a:rPr lang="en-US" sz="2400">
                <a:solidFill>
                  <a:srgbClr val="222222"/>
                </a:solidFill>
                <a:latin typeface="Calibri" panose="020F0502020204030204" pitchFamily="34" charset="0"/>
                <a:cs typeface="Calibri" panose="020F0502020204030204" pitchFamily="34" charset="0"/>
              </a:rPr>
              <a:t>, A., &amp; Carnes, M. (2013). Physicians and implicit bias: how doctors may unwittingly perpetuate health care disparities. </a:t>
            </a:r>
            <a:r>
              <a:rPr lang="en-US" sz="2400" i="1">
                <a:solidFill>
                  <a:srgbClr val="222222"/>
                </a:solidFill>
                <a:latin typeface="Calibri" panose="020F0502020204030204" pitchFamily="34" charset="0"/>
                <a:cs typeface="Calibri" panose="020F0502020204030204" pitchFamily="34" charset="0"/>
              </a:rPr>
              <a:t>Journal of general internal medicine</a:t>
            </a:r>
            <a:r>
              <a:rPr lang="en-US" sz="2400">
                <a:solidFill>
                  <a:srgbClr val="222222"/>
                </a:solidFill>
                <a:latin typeface="Calibri" panose="020F0502020204030204" pitchFamily="34" charset="0"/>
                <a:cs typeface="Calibri" panose="020F0502020204030204" pitchFamily="34" charset="0"/>
              </a:rPr>
              <a:t>, </a:t>
            </a:r>
            <a:r>
              <a:rPr lang="en-US" sz="2400" i="1">
                <a:solidFill>
                  <a:srgbClr val="222222"/>
                </a:solidFill>
                <a:latin typeface="Calibri" panose="020F0502020204030204" pitchFamily="34" charset="0"/>
                <a:cs typeface="Calibri" panose="020F0502020204030204" pitchFamily="34" charset="0"/>
              </a:rPr>
              <a:t>28</a:t>
            </a:r>
            <a:r>
              <a:rPr lang="en-US" sz="2400">
                <a:solidFill>
                  <a:srgbClr val="222222"/>
                </a:solidFill>
                <a:latin typeface="Calibri" panose="020F0502020204030204" pitchFamily="34" charset="0"/>
                <a:cs typeface="Calibri" panose="020F0502020204030204" pitchFamily="34" charset="0"/>
              </a:rPr>
              <a:t>(11), 1504-1510.</a:t>
            </a:r>
            <a:endParaRPr lang="en-US" sz="240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990" y="4525191"/>
            <a:ext cx="3509010" cy="2328331"/>
          </a:xfrm>
          <a:prstGeom prst="rect">
            <a:avLst/>
          </a:prstGeom>
          <a:ln>
            <a:noFill/>
          </a:ln>
          <a:effectLst>
            <a:softEdge rad="112500"/>
          </a:effectLst>
        </p:spPr>
      </p:pic>
      <p:sp>
        <p:nvSpPr>
          <p:cNvPr id="5" name="Content Placeholder 2">
            <a:extLst>
              <a:ext uri="{FF2B5EF4-FFF2-40B4-BE49-F238E27FC236}">
                <a16:creationId xmlns:a16="http://schemas.microsoft.com/office/drawing/2014/main" id="{9BB671C6-4437-4139-B61B-BDAC4F768FFF}"/>
              </a:ext>
            </a:extLst>
          </p:cNvPr>
          <p:cNvSpPr txBox="1">
            <a:spLocks/>
          </p:cNvSpPr>
          <p:nvPr/>
        </p:nvSpPr>
        <p:spPr bwMode="auto">
          <a:xfrm>
            <a:off x="3" y="1428753"/>
            <a:ext cx="8972551" cy="309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US" kern="0"/>
              <a:t>Women are three-times less likely to be referred for total knee replacement than men even when clinically indicated, &amp; are less likely to be diagnosed with COPD than men despite having similar histories and medical examinations</a:t>
            </a:r>
            <a:endParaRPr lang="en-CA" kern="0"/>
          </a:p>
          <a:p>
            <a:pPr lvl="1"/>
            <a:endParaRPr lang="en-CA" kern="0"/>
          </a:p>
        </p:txBody>
      </p:sp>
    </p:spTree>
    <p:extLst>
      <p:ext uri="{BB962C8B-B14F-4D97-AF65-F5344CB8AC3E}">
        <p14:creationId xmlns:p14="http://schemas.microsoft.com/office/powerpoint/2010/main" val="2892198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7" y="516226"/>
            <a:ext cx="8550275" cy="609600"/>
          </a:xfrm>
        </p:spPr>
        <p:txBody>
          <a:bodyPr/>
          <a:lstStyle/>
          <a:p>
            <a:r>
              <a:rPr lang="en-CA"/>
              <a:t>Diagnosis/treatment</a:t>
            </a:r>
            <a:endParaRPr lang="en-US"/>
          </a:p>
        </p:txBody>
      </p:sp>
      <p:sp>
        <p:nvSpPr>
          <p:cNvPr id="3" name="Content Placeholder 2"/>
          <p:cNvSpPr>
            <a:spLocks noGrp="1"/>
          </p:cNvSpPr>
          <p:nvPr>
            <p:ph idx="1"/>
          </p:nvPr>
        </p:nvSpPr>
        <p:spPr>
          <a:xfrm>
            <a:off x="0" y="4590071"/>
            <a:ext cx="5634990" cy="2518187"/>
          </a:xfrm>
        </p:spPr>
        <p:txBody>
          <a:bodyPr/>
          <a:lstStyle/>
          <a:p>
            <a:r>
              <a:rPr lang="en-US" sz="2400">
                <a:solidFill>
                  <a:srgbClr val="222222"/>
                </a:solidFill>
                <a:latin typeface="Calibri" panose="020F0502020204030204" pitchFamily="34" charset="0"/>
                <a:cs typeface="Calibri" panose="020F0502020204030204" pitchFamily="34" charset="0"/>
              </a:rPr>
              <a:t>Chapman, E. N., </a:t>
            </a:r>
            <a:r>
              <a:rPr lang="en-US" sz="2400" err="1">
                <a:solidFill>
                  <a:srgbClr val="222222"/>
                </a:solidFill>
                <a:latin typeface="Calibri" panose="020F0502020204030204" pitchFamily="34" charset="0"/>
                <a:cs typeface="Calibri" panose="020F0502020204030204" pitchFamily="34" charset="0"/>
              </a:rPr>
              <a:t>Kaatz</a:t>
            </a:r>
            <a:r>
              <a:rPr lang="en-US" sz="2400">
                <a:solidFill>
                  <a:srgbClr val="222222"/>
                </a:solidFill>
                <a:latin typeface="Calibri" panose="020F0502020204030204" pitchFamily="34" charset="0"/>
                <a:cs typeface="Calibri" panose="020F0502020204030204" pitchFamily="34" charset="0"/>
              </a:rPr>
              <a:t>, A., &amp; Carnes, M. (2013). Physicians and implicit bias: how doctors may unwittingly perpetuate health care disparities. </a:t>
            </a:r>
            <a:r>
              <a:rPr lang="en-US" sz="2400" i="1">
                <a:solidFill>
                  <a:srgbClr val="222222"/>
                </a:solidFill>
                <a:latin typeface="Calibri" panose="020F0502020204030204" pitchFamily="34" charset="0"/>
                <a:cs typeface="Calibri" panose="020F0502020204030204" pitchFamily="34" charset="0"/>
              </a:rPr>
              <a:t>Journal of general internal medicine</a:t>
            </a:r>
            <a:r>
              <a:rPr lang="en-US" sz="2400">
                <a:solidFill>
                  <a:srgbClr val="222222"/>
                </a:solidFill>
                <a:latin typeface="Calibri" panose="020F0502020204030204" pitchFamily="34" charset="0"/>
                <a:cs typeface="Calibri" panose="020F0502020204030204" pitchFamily="34" charset="0"/>
              </a:rPr>
              <a:t>, </a:t>
            </a:r>
            <a:r>
              <a:rPr lang="en-US" sz="2400" i="1">
                <a:solidFill>
                  <a:srgbClr val="222222"/>
                </a:solidFill>
                <a:latin typeface="Calibri" panose="020F0502020204030204" pitchFamily="34" charset="0"/>
                <a:cs typeface="Calibri" panose="020F0502020204030204" pitchFamily="34" charset="0"/>
              </a:rPr>
              <a:t>28</a:t>
            </a:r>
            <a:r>
              <a:rPr lang="en-US" sz="2400">
                <a:solidFill>
                  <a:srgbClr val="222222"/>
                </a:solidFill>
                <a:latin typeface="Calibri" panose="020F0502020204030204" pitchFamily="34" charset="0"/>
                <a:cs typeface="Calibri" panose="020F0502020204030204" pitchFamily="34" charset="0"/>
              </a:rPr>
              <a:t>(11), 1504-1510.</a:t>
            </a:r>
            <a:endParaRPr lang="en-US" sz="240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990" y="4525191"/>
            <a:ext cx="3509010" cy="2328331"/>
          </a:xfrm>
          <a:prstGeom prst="rect">
            <a:avLst/>
          </a:prstGeom>
          <a:ln>
            <a:noFill/>
          </a:ln>
          <a:effectLst>
            <a:softEdge rad="112500"/>
          </a:effectLst>
        </p:spPr>
      </p:pic>
      <p:sp>
        <p:nvSpPr>
          <p:cNvPr id="5" name="Content Placeholder 2">
            <a:extLst>
              <a:ext uri="{FF2B5EF4-FFF2-40B4-BE49-F238E27FC236}">
                <a16:creationId xmlns:a16="http://schemas.microsoft.com/office/drawing/2014/main" id="{9BB671C6-4437-4139-B61B-BDAC4F768FFF}"/>
              </a:ext>
            </a:extLst>
          </p:cNvPr>
          <p:cNvSpPr txBox="1">
            <a:spLocks/>
          </p:cNvSpPr>
          <p:nvPr/>
        </p:nvSpPr>
        <p:spPr bwMode="auto">
          <a:xfrm>
            <a:off x="-426719" y="1457013"/>
            <a:ext cx="6156961" cy="28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CA" kern="0"/>
              <a:t>3 studies re: elderly – differences in therapy recommendation, aggressiveness of treatment, &amp; optimism about outcomes </a:t>
            </a:r>
          </a:p>
          <a:p>
            <a:pPr lvl="1"/>
            <a:endParaRPr lang="en-CA" kern="0"/>
          </a:p>
        </p:txBody>
      </p:sp>
      <p:pic>
        <p:nvPicPr>
          <p:cNvPr id="6" name="Content Placeholder 5" descr="A picture containing person, person&#10;&#10;Description automatically generated">
            <a:extLst>
              <a:ext uri="{FF2B5EF4-FFF2-40B4-BE49-F238E27FC236}">
                <a16:creationId xmlns:a16="http://schemas.microsoft.com/office/drawing/2014/main" id="{5616EB76-836C-42F9-BAD2-7FADFBFE60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634991" y="1840528"/>
            <a:ext cx="3509010" cy="5017472"/>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480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 y="714245"/>
            <a:ext cx="8550275" cy="609600"/>
          </a:xfrm>
        </p:spPr>
        <p:txBody>
          <a:bodyPr/>
          <a:lstStyle/>
          <a:p>
            <a:r>
              <a:rPr lang="en-CA" dirty="0"/>
              <a:t>iv. Patient health outcomes</a:t>
            </a:r>
            <a:endParaRPr lang="en-US" dirty="0"/>
          </a:p>
        </p:txBody>
      </p:sp>
      <p:sp>
        <p:nvSpPr>
          <p:cNvPr id="3" name="Content Placeholder 2"/>
          <p:cNvSpPr>
            <a:spLocks noGrp="1"/>
          </p:cNvSpPr>
          <p:nvPr>
            <p:ph idx="1"/>
          </p:nvPr>
        </p:nvSpPr>
        <p:spPr>
          <a:xfrm>
            <a:off x="4" y="3557953"/>
            <a:ext cx="5982243" cy="4495800"/>
          </a:xfrm>
        </p:spPr>
        <p:txBody>
          <a:bodyPr/>
          <a:lstStyle/>
          <a:p>
            <a:r>
              <a:rPr lang="en-US" sz="2400" err="1"/>
              <a:t>Hausmann</a:t>
            </a:r>
            <a:r>
              <a:rPr lang="en-US" sz="2400"/>
              <a:t>, L. R., </a:t>
            </a:r>
            <a:r>
              <a:rPr lang="en-US" sz="2400" err="1"/>
              <a:t>Myaskovsky</a:t>
            </a:r>
            <a:r>
              <a:rPr lang="en-US" sz="2400"/>
              <a:t>, L., </a:t>
            </a:r>
            <a:r>
              <a:rPr lang="en-US" sz="2400" err="1"/>
              <a:t>Niyonkuru</a:t>
            </a:r>
            <a:r>
              <a:rPr lang="en-US" sz="2400"/>
              <a:t>, C., Oyster, M. L., Switzer, G. E., </a:t>
            </a:r>
            <a:r>
              <a:rPr lang="en-US" sz="2400" err="1"/>
              <a:t>Burkitt</a:t>
            </a:r>
            <a:r>
              <a:rPr lang="en-US" sz="2400"/>
              <a:t>, K. H., ... &amp; </a:t>
            </a:r>
            <a:r>
              <a:rPr lang="en-US" sz="2400" err="1"/>
              <a:t>Boninger</a:t>
            </a:r>
            <a:r>
              <a:rPr lang="en-US" sz="2400"/>
              <a:t>, M. L. (2015). Examining implicit bias of physicians who care for individuals with spinal cord injury: A pilot study and future directions. </a:t>
            </a:r>
            <a:r>
              <a:rPr lang="en-US" sz="2400" i="1"/>
              <a:t>The journal of spinal cord medicine</a:t>
            </a:r>
            <a:r>
              <a:rPr lang="en-US" sz="2400"/>
              <a:t>, </a:t>
            </a:r>
            <a:r>
              <a:rPr lang="en-US" sz="2400" i="1"/>
              <a:t>38</a:t>
            </a:r>
            <a:r>
              <a:rPr lang="en-US" sz="2400"/>
              <a:t>(1), 102-110.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141" y="4568095"/>
            <a:ext cx="3434861" cy="2289907"/>
          </a:xfrm>
          <a:prstGeom prst="rect">
            <a:avLst/>
          </a:prstGeom>
          <a:ln>
            <a:noFill/>
          </a:ln>
          <a:effectLst>
            <a:softEdge rad="112500"/>
          </a:effectLst>
        </p:spPr>
      </p:pic>
      <p:sp>
        <p:nvSpPr>
          <p:cNvPr id="5" name="Content Placeholder 2">
            <a:extLst>
              <a:ext uri="{FF2B5EF4-FFF2-40B4-BE49-F238E27FC236}">
                <a16:creationId xmlns:a16="http://schemas.microsoft.com/office/drawing/2014/main" id="{3E50236A-AD3C-4F09-82A0-63E75EC9525A}"/>
              </a:ext>
            </a:extLst>
          </p:cNvPr>
          <p:cNvSpPr txBox="1">
            <a:spLocks/>
          </p:cNvSpPr>
          <p:nvPr/>
        </p:nvSpPr>
        <p:spPr bwMode="auto">
          <a:xfrm>
            <a:off x="-152400" y="1570035"/>
            <a:ext cx="9030922" cy="180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CA" kern="0"/>
              <a:t>Unconscious bias connected to poorer psychosocial outcomes based on race/ethnicity (depression, life satisfaction, social integration)</a:t>
            </a:r>
          </a:p>
          <a:p>
            <a:pPr lvl="1"/>
            <a:endParaRPr lang="en-CA" kern="0"/>
          </a:p>
          <a:p>
            <a:pPr lvl="1"/>
            <a:endParaRPr lang="en-CA" kern="0"/>
          </a:p>
        </p:txBody>
      </p:sp>
    </p:spTree>
    <p:extLst>
      <p:ext uri="{BB962C8B-B14F-4D97-AF65-F5344CB8AC3E}">
        <p14:creationId xmlns:p14="http://schemas.microsoft.com/office/powerpoint/2010/main" val="2917379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912" y="4092704"/>
            <a:ext cx="3861170" cy="2308096"/>
          </a:xfrm>
        </p:spPr>
        <p:txBody>
          <a:bodyPr/>
          <a:lstStyle/>
          <a:p>
            <a:r>
              <a:rPr lang="en-US" sz="2400"/>
              <a:t>Gunn, B. L. Ignored to death: Systemic racism in the Canadian healthcare system. </a:t>
            </a:r>
            <a:r>
              <a:rPr lang="en-US" sz="2400" i="1"/>
              <a:t>Submission to EMRIP the Study on Health, United Nations</a:t>
            </a:r>
            <a:r>
              <a:rPr lang="en-US" sz="240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082" y="3939823"/>
            <a:ext cx="5184918" cy="2918178"/>
          </a:xfrm>
          <a:prstGeom prst="rect">
            <a:avLst/>
          </a:prstGeom>
        </p:spPr>
      </p:pic>
      <p:sp>
        <p:nvSpPr>
          <p:cNvPr id="6" name="TextBox 5"/>
          <p:cNvSpPr txBox="1"/>
          <p:nvPr/>
        </p:nvSpPr>
        <p:spPr>
          <a:xfrm>
            <a:off x="5618071" y="3632046"/>
            <a:ext cx="3556296" cy="338554"/>
          </a:xfrm>
          <a:prstGeom prst="rect">
            <a:avLst/>
          </a:prstGeom>
          <a:noFill/>
        </p:spPr>
        <p:txBody>
          <a:bodyPr wrap="square" rtlCol="0">
            <a:spAutoFit/>
          </a:bodyPr>
          <a:lstStyle/>
          <a:p>
            <a:pPr algn="ctr"/>
            <a:r>
              <a:rPr lang="en-US" sz="1600">
                <a:solidFill>
                  <a:srgbClr val="000000"/>
                </a:solidFill>
                <a:latin typeface="Calibri" panose="020F0502020204030204" pitchFamily="34" charset="0"/>
              </a:rPr>
              <a:t>Brian Sinclair photo courtesy CBC News</a:t>
            </a:r>
          </a:p>
        </p:txBody>
      </p:sp>
      <p:sp>
        <p:nvSpPr>
          <p:cNvPr id="7" name="Content Placeholder 2"/>
          <p:cNvSpPr txBox="1">
            <a:spLocks/>
          </p:cNvSpPr>
          <p:nvPr/>
        </p:nvSpPr>
        <p:spPr bwMode="auto">
          <a:xfrm>
            <a:off x="5" y="961776"/>
            <a:ext cx="9143999" cy="138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sz="3200"/>
              <a:t>“… biased social lens through which Brian Sinclair was viewed … vision of those caring for this man was obfuscated by the stereotypes built within the system &amp; throughout Canadian society.”</a:t>
            </a:r>
          </a:p>
        </p:txBody>
      </p:sp>
    </p:spTree>
    <p:extLst>
      <p:ext uri="{BB962C8B-B14F-4D97-AF65-F5344CB8AC3E}">
        <p14:creationId xmlns:p14="http://schemas.microsoft.com/office/powerpoint/2010/main" val="348705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0" y="1100470"/>
            <a:ext cx="4435548" cy="609600"/>
          </a:xfrm>
        </p:spPr>
        <p:txBody>
          <a:bodyPr/>
          <a:lstStyle/>
          <a:p>
            <a:r>
              <a:rPr lang="en-US"/>
              <a:t>Real impacts</a:t>
            </a:r>
          </a:p>
        </p:txBody>
      </p:sp>
      <p:sp>
        <p:nvSpPr>
          <p:cNvPr id="3" name="Content Placeholder 2"/>
          <p:cNvSpPr>
            <a:spLocks noGrp="1"/>
          </p:cNvSpPr>
          <p:nvPr>
            <p:ph idx="1"/>
          </p:nvPr>
        </p:nvSpPr>
        <p:spPr>
          <a:xfrm>
            <a:off x="186073" y="3090530"/>
            <a:ext cx="8043528" cy="3767470"/>
          </a:xfrm>
        </p:spPr>
        <p:txBody>
          <a:bodyPr/>
          <a:lstStyle/>
          <a:p>
            <a:r>
              <a:rPr lang="en-US"/>
              <a:t>“…We need to understand that the perceptions we have, the assumptions we make about people all impact about how we deliver care to individuals…”</a:t>
            </a:r>
          </a:p>
          <a:p>
            <a:pPr marL="0" indent="0">
              <a:buNone/>
            </a:pPr>
            <a:r>
              <a:rPr lang="en-US" sz="2400"/>
              <a:t>Réal Cloutier, interim president of the Winnipeg Regional Health Authority</a:t>
            </a:r>
          </a:p>
        </p:txBody>
      </p:sp>
      <p:sp>
        <p:nvSpPr>
          <p:cNvPr id="5" name="TextBox 4"/>
          <p:cNvSpPr txBox="1"/>
          <p:nvPr/>
        </p:nvSpPr>
        <p:spPr>
          <a:xfrm>
            <a:off x="4719919" y="2457369"/>
            <a:ext cx="3556296" cy="338554"/>
          </a:xfrm>
          <a:prstGeom prst="rect">
            <a:avLst/>
          </a:prstGeom>
          <a:noFill/>
        </p:spPr>
        <p:txBody>
          <a:bodyPr wrap="square" rtlCol="0">
            <a:spAutoFit/>
          </a:bodyPr>
          <a:lstStyle/>
          <a:p>
            <a:pPr algn="ctr"/>
            <a:r>
              <a:rPr lang="en-US" sz="1600">
                <a:solidFill>
                  <a:srgbClr val="000000"/>
                </a:solidFill>
                <a:latin typeface="Calibri" panose="020F0502020204030204" pitchFamily="34" charset="0"/>
              </a:rPr>
              <a:t>Brian Sinclair photo courtesy CBC News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919" y="-1"/>
            <a:ext cx="4444254" cy="2501317"/>
          </a:xfrm>
          <a:prstGeom prst="rect">
            <a:avLst/>
          </a:prstGeom>
        </p:spPr>
      </p:pic>
    </p:spTree>
    <p:extLst>
      <p:ext uri="{BB962C8B-B14F-4D97-AF65-F5344CB8AC3E}">
        <p14:creationId xmlns:p14="http://schemas.microsoft.com/office/powerpoint/2010/main" val="6347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E8D8-BCE3-4CC4-AD65-532E83A1265A}"/>
              </a:ext>
            </a:extLst>
          </p:cNvPr>
          <p:cNvSpPr>
            <a:spLocks noGrp="1"/>
          </p:cNvSpPr>
          <p:nvPr>
            <p:ph type="title"/>
          </p:nvPr>
        </p:nvSpPr>
        <p:spPr>
          <a:xfrm>
            <a:off x="2373777" y="199690"/>
            <a:ext cx="4574625" cy="609600"/>
          </a:xfrm>
        </p:spPr>
        <p:txBody>
          <a:bodyPr/>
          <a:lstStyle/>
          <a:p>
            <a:r>
              <a:rPr lang="en-CA"/>
              <a:t>Joyce Echaquan</a:t>
            </a:r>
            <a:endParaRPr lang="en-US"/>
          </a:p>
        </p:txBody>
      </p:sp>
      <p:sp>
        <p:nvSpPr>
          <p:cNvPr id="3" name="Content Placeholder 2">
            <a:extLst>
              <a:ext uri="{FF2B5EF4-FFF2-40B4-BE49-F238E27FC236}">
                <a16:creationId xmlns:a16="http://schemas.microsoft.com/office/drawing/2014/main" id="{CAF747C2-029F-424E-8A1C-DEB673996BA0}"/>
              </a:ext>
            </a:extLst>
          </p:cNvPr>
          <p:cNvSpPr>
            <a:spLocks noGrp="1"/>
          </p:cNvSpPr>
          <p:nvPr>
            <p:ph idx="1"/>
          </p:nvPr>
        </p:nvSpPr>
        <p:spPr>
          <a:xfrm>
            <a:off x="0" y="885499"/>
            <a:ext cx="9144000" cy="5703176"/>
          </a:xfrm>
        </p:spPr>
        <p:txBody>
          <a:bodyPr/>
          <a:lstStyle/>
          <a:p>
            <a:r>
              <a:rPr lang="en-US" sz="2800"/>
              <a:t>“A Quebec coroner's report concluded Friday that the racism and prejudice Joyce Echaquan faced in the hospital contributed to her death last year. The report went on to say that Quebec must acknowledge systemic racism within its institutions.”			CBC; October 1, 2021</a:t>
            </a:r>
          </a:p>
        </p:txBody>
      </p:sp>
      <p:pic>
        <p:nvPicPr>
          <p:cNvPr id="6" name="Picture 5" descr="Diagram&#10;&#10;Description automatically generated with medium confidence">
            <a:extLst>
              <a:ext uri="{FF2B5EF4-FFF2-40B4-BE49-F238E27FC236}">
                <a16:creationId xmlns:a16="http://schemas.microsoft.com/office/drawing/2014/main" id="{2C67ACCB-89F1-4B8A-91F9-C1A3BB7C7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4" y="3164101"/>
            <a:ext cx="3732004" cy="3732004"/>
          </a:xfrm>
          <a:prstGeom prst="rect">
            <a:avLst/>
          </a:prstGeom>
          <a:ln>
            <a:noFill/>
          </a:ln>
          <a:effectLst>
            <a:softEdge rad="112500"/>
          </a:effectLst>
        </p:spPr>
      </p:pic>
      <p:pic>
        <p:nvPicPr>
          <p:cNvPr id="8" name="Picture 7" descr="A person sitting on a rock by the water&#10;&#10;Description automatically generated with medium confidence">
            <a:extLst>
              <a:ext uri="{FF2B5EF4-FFF2-40B4-BE49-F238E27FC236}">
                <a16:creationId xmlns:a16="http://schemas.microsoft.com/office/drawing/2014/main" id="{366FFBA7-8703-4ABE-A51B-9C1B099E64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54" r="7627"/>
          <a:stretch/>
        </p:blipFill>
        <p:spPr>
          <a:xfrm>
            <a:off x="5192110" y="3164101"/>
            <a:ext cx="3951890" cy="3732004"/>
          </a:xfrm>
          <a:prstGeom prst="rect">
            <a:avLst/>
          </a:prstGeom>
          <a:ln>
            <a:noFill/>
          </a:ln>
          <a:effectLst>
            <a:softEdge rad="112500"/>
          </a:effectLst>
        </p:spPr>
      </p:pic>
      <p:sp>
        <p:nvSpPr>
          <p:cNvPr id="10" name="TextBox 9">
            <a:extLst>
              <a:ext uri="{FF2B5EF4-FFF2-40B4-BE49-F238E27FC236}">
                <a16:creationId xmlns:a16="http://schemas.microsoft.com/office/drawing/2014/main" id="{8D498DBD-03AD-49D7-AC19-A5AB6D82413B}"/>
              </a:ext>
            </a:extLst>
          </p:cNvPr>
          <p:cNvSpPr txBox="1"/>
          <p:nvPr/>
        </p:nvSpPr>
        <p:spPr>
          <a:xfrm>
            <a:off x="1981203" y="3136616"/>
            <a:ext cx="2911366" cy="584775"/>
          </a:xfrm>
          <a:prstGeom prst="rect">
            <a:avLst/>
          </a:prstGeom>
          <a:noFill/>
        </p:spPr>
        <p:txBody>
          <a:bodyPr wrap="square" rtlCol="0">
            <a:spAutoFit/>
          </a:bodyPr>
          <a:lstStyle/>
          <a:p>
            <a:pPr algn="ctr"/>
            <a:r>
              <a:rPr lang="it-IT" sz="1600">
                <a:solidFill>
                  <a:srgbClr val="000000"/>
                </a:solidFill>
                <a:latin typeface="Calibri" panose="020F0502020204030204" pitchFamily="34" charset="0"/>
              </a:rPr>
              <a:t>Created by, &amp; permission from, Marie-Eve Turgeon </a:t>
            </a:r>
          </a:p>
        </p:txBody>
      </p:sp>
      <p:sp>
        <p:nvSpPr>
          <p:cNvPr id="11" name="TextBox 10">
            <a:extLst>
              <a:ext uri="{FF2B5EF4-FFF2-40B4-BE49-F238E27FC236}">
                <a16:creationId xmlns:a16="http://schemas.microsoft.com/office/drawing/2014/main" id="{A1DBA3FF-B61E-442C-B1FE-ECC0F60EE9B7}"/>
              </a:ext>
            </a:extLst>
          </p:cNvPr>
          <p:cNvSpPr txBox="1"/>
          <p:nvPr/>
        </p:nvSpPr>
        <p:spPr>
          <a:xfrm>
            <a:off x="5301166" y="3315945"/>
            <a:ext cx="2764221" cy="584775"/>
          </a:xfrm>
          <a:prstGeom prst="rect">
            <a:avLst/>
          </a:prstGeom>
          <a:noFill/>
        </p:spPr>
        <p:txBody>
          <a:bodyPr wrap="square" rtlCol="0">
            <a:spAutoFit/>
          </a:bodyPr>
          <a:lstStyle/>
          <a:p>
            <a:pPr algn="ctr"/>
            <a:r>
              <a:rPr lang="it-IT" sz="1600">
                <a:solidFill>
                  <a:srgbClr val="000000"/>
                </a:solidFill>
                <a:latin typeface="Calibri" panose="020F0502020204030204" pitchFamily="34" charset="0"/>
              </a:rPr>
              <a:t>Permission Alice Echaquan, via Wikimedia Commons</a:t>
            </a:r>
          </a:p>
        </p:txBody>
      </p:sp>
    </p:spTree>
    <p:extLst>
      <p:ext uri="{BB962C8B-B14F-4D97-AF65-F5344CB8AC3E}">
        <p14:creationId xmlns:p14="http://schemas.microsoft.com/office/powerpoint/2010/main" val="36738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B296-A652-4936-BB04-E32984A7FB1A}"/>
              </a:ext>
            </a:extLst>
          </p:cNvPr>
          <p:cNvSpPr>
            <a:spLocks noGrp="1"/>
          </p:cNvSpPr>
          <p:nvPr>
            <p:ph type="title"/>
          </p:nvPr>
        </p:nvSpPr>
        <p:spPr/>
        <p:txBody>
          <a:bodyPr/>
          <a:lstStyle/>
          <a:p>
            <a:r>
              <a:rPr lang="en-CA"/>
              <a:t>Small group discussion</a:t>
            </a:r>
            <a:endParaRPr lang="en-US"/>
          </a:p>
        </p:txBody>
      </p:sp>
      <p:sp>
        <p:nvSpPr>
          <p:cNvPr id="3" name="Content Placeholder 2">
            <a:extLst>
              <a:ext uri="{FF2B5EF4-FFF2-40B4-BE49-F238E27FC236}">
                <a16:creationId xmlns:a16="http://schemas.microsoft.com/office/drawing/2014/main" id="{DFCAEE32-2CF6-4167-9784-B575A7056EBE}"/>
              </a:ext>
            </a:extLst>
          </p:cNvPr>
          <p:cNvSpPr>
            <a:spLocks noGrp="1"/>
          </p:cNvSpPr>
          <p:nvPr>
            <p:ph idx="1"/>
          </p:nvPr>
        </p:nvSpPr>
        <p:spPr>
          <a:xfrm>
            <a:off x="228606" y="2078421"/>
            <a:ext cx="8550275" cy="4495800"/>
          </a:xfrm>
        </p:spPr>
        <p:txBody>
          <a:bodyPr/>
          <a:lstStyle/>
          <a:p>
            <a:r>
              <a:rPr lang="en-CA" sz="4400"/>
              <a:t>Examples of unconscious bias</a:t>
            </a:r>
          </a:p>
          <a:p>
            <a:pPr lvl="1"/>
            <a:r>
              <a:rPr lang="en-CA" sz="4000"/>
              <a:t>What were the results?</a:t>
            </a:r>
          </a:p>
          <a:p>
            <a:pPr lvl="1"/>
            <a:r>
              <a:rPr lang="en-CA" sz="4000"/>
              <a:t>Any strategies used?</a:t>
            </a:r>
          </a:p>
          <a:p>
            <a:pPr lvl="1"/>
            <a:r>
              <a:rPr lang="en-CA" sz="4000"/>
              <a:t>Other strategies that could have been used?</a:t>
            </a:r>
            <a:endParaRPr lang="en-US" sz="4000"/>
          </a:p>
        </p:txBody>
      </p:sp>
    </p:spTree>
    <p:extLst>
      <p:ext uri="{BB962C8B-B14F-4D97-AF65-F5344CB8AC3E}">
        <p14:creationId xmlns:p14="http://schemas.microsoft.com/office/powerpoint/2010/main" val="186573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7" y="677108"/>
            <a:ext cx="8550275" cy="609600"/>
          </a:xfrm>
        </p:spPr>
        <p:txBody>
          <a:bodyPr/>
          <a:lstStyle/>
          <a:p>
            <a:r>
              <a:rPr lang="en-CA" dirty="0"/>
              <a:t>2) Strategies</a:t>
            </a:r>
            <a:endParaRPr lang="en-US" dirty="0"/>
          </a:p>
        </p:txBody>
      </p:sp>
      <p:sp>
        <p:nvSpPr>
          <p:cNvPr id="3" name="Content Placeholder 2"/>
          <p:cNvSpPr>
            <a:spLocks noGrp="1"/>
          </p:cNvSpPr>
          <p:nvPr>
            <p:ph idx="1"/>
          </p:nvPr>
        </p:nvSpPr>
        <p:spPr>
          <a:xfrm>
            <a:off x="228607" y="1752600"/>
            <a:ext cx="8550275" cy="1443454"/>
          </a:xfrm>
        </p:spPr>
        <p:txBody>
          <a:bodyPr/>
          <a:lstStyle/>
          <a:p>
            <a:pPr algn="ctr"/>
            <a:r>
              <a:rPr lang="en-CA"/>
              <a:t>Goal is to improve decision-making, communication, &amp; relationships</a:t>
            </a: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67" t="8711" r="1906" b="16165"/>
          <a:stretch/>
        </p:blipFill>
        <p:spPr>
          <a:xfrm>
            <a:off x="0" y="4000500"/>
            <a:ext cx="9144000" cy="2841908"/>
          </a:xfrm>
          <a:prstGeom prst="rect">
            <a:avLst/>
          </a:prstGeom>
        </p:spPr>
      </p:pic>
      <p:sp>
        <p:nvSpPr>
          <p:cNvPr id="5" name="TextBox 4"/>
          <p:cNvSpPr txBox="1"/>
          <p:nvPr/>
        </p:nvSpPr>
        <p:spPr>
          <a:xfrm>
            <a:off x="1703055" y="3735516"/>
            <a:ext cx="8047925" cy="338554"/>
          </a:xfrm>
          <a:prstGeom prst="rect">
            <a:avLst/>
          </a:prstGeom>
          <a:noFill/>
        </p:spPr>
        <p:txBody>
          <a:bodyPr wrap="square">
            <a:spAutoFit/>
          </a:bodyPr>
          <a:lstStyle/>
          <a:p>
            <a:pPr algn="ctr" eaLnBrk="0" fontAlgn="base" hangingPunct="0">
              <a:spcBef>
                <a:spcPct val="20000"/>
              </a:spcBef>
              <a:spcAft>
                <a:spcPct val="0"/>
              </a:spcAft>
              <a:defRPr/>
            </a:pPr>
            <a:r>
              <a:rPr lang="en-US" sz="1600" kern="0">
                <a:solidFill>
                  <a:srgbClr val="000000"/>
                </a:solidFill>
                <a:latin typeface="Calibri" panose="020F0502020204030204" pitchFamily="34" charset="0"/>
                <a:cs typeface="Calibri" panose="020F0502020204030204" pitchFamily="34" charset="0"/>
              </a:rPr>
              <a:t>The Other Coast by Adrian Raeside © 1/31/2020, Permission of Universal Uclick</a:t>
            </a:r>
          </a:p>
        </p:txBody>
      </p:sp>
    </p:spTree>
    <p:extLst>
      <p:ext uri="{BB962C8B-B14F-4D97-AF65-F5344CB8AC3E}">
        <p14:creationId xmlns:p14="http://schemas.microsoft.com/office/powerpoint/2010/main" val="139926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7401F1-60A2-4B82-A548-6B58A388E609}"/>
              </a:ext>
            </a:extLst>
          </p:cNvPr>
          <p:cNvPicPr>
            <a:picLocks noChangeAspect="1"/>
          </p:cNvPicPr>
          <p:nvPr/>
        </p:nvPicPr>
        <p:blipFill rotWithShape="1">
          <a:blip r:embed="rId3"/>
          <a:srcRect b="13384"/>
          <a:stretch/>
        </p:blipFill>
        <p:spPr>
          <a:xfrm>
            <a:off x="0" y="1413833"/>
            <a:ext cx="9144000" cy="5424577"/>
          </a:xfrm>
          <a:prstGeom prst="rect">
            <a:avLst/>
          </a:prstGeom>
        </p:spPr>
      </p:pic>
      <p:sp>
        <p:nvSpPr>
          <p:cNvPr id="7" name="Content Placeholder 2">
            <a:extLst>
              <a:ext uri="{FF2B5EF4-FFF2-40B4-BE49-F238E27FC236}">
                <a16:creationId xmlns:a16="http://schemas.microsoft.com/office/drawing/2014/main" id="{45CC0DA8-6F58-4449-99E4-52A2963788A1}"/>
              </a:ext>
            </a:extLst>
          </p:cNvPr>
          <p:cNvSpPr>
            <a:spLocks noGrp="1"/>
          </p:cNvSpPr>
          <p:nvPr>
            <p:ph idx="1"/>
          </p:nvPr>
        </p:nvSpPr>
        <p:spPr>
          <a:xfrm>
            <a:off x="0" y="746540"/>
            <a:ext cx="9144000" cy="886323"/>
          </a:xfrm>
        </p:spPr>
        <p:txBody>
          <a:bodyPr/>
          <a:lstStyle/>
          <a:p>
            <a:pPr marL="0" indent="0" fontAlgn="auto">
              <a:spcBef>
                <a:spcPts val="0"/>
              </a:spcBef>
              <a:spcAft>
                <a:spcPts val="0"/>
              </a:spcAft>
              <a:buSzTx/>
              <a:buNone/>
              <a:defRPr/>
            </a:pPr>
            <a:r>
              <a:rPr lang="en-US" sz="2400" kern="1200">
                <a:solidFill>
                  <a:srgbClr val="222222"/>
                </a:solidFill>
                <a:latin typeface="Calibri" panose="020F0502020204030204" pitchFamily="34" charset="0"/>
                <a:ea typeface="+mn-ea"/>
                <a:cs typeface="Calibri" panose="020F0502020204030204" pitchFamily="34" charset="0"/>
              </a:rPr>
              <a:t>Strolger, L., &amp; Natarajan, P. (2019). Doling out Hubble time with dual-anonymous evaluation. </a:t>
            </a:r>
            <a:r>
              <a:rPr lang="en-US" sz="2400" i="1" kern="1200">
                <a:solidFill>
                  <a:srgbClr val="222222"/>
                </a:solidFill>
                <a:latin typeface="Calibri" panose="020F0502020204030204" pitchFamily="34" charset="0"/>
                <a:ea typeface="+mn-ea"/>
                <a:cs typeface="Calibri" panose="020F0502020204030204" pitchFamily="34" charset="0"/>
              </a:rPr>
              <a:t>Physics Today</a:t>
            </a:r>
            <a:r>
              <a:rPr lang="en-US" sz="2400" kern="1200">
                <a:solidFill>
                  <a:srgbClr val="222222"/>
                </a:solidFill>
                <a:latin typeface="Calibri" panose="020F0502020204030204" pitchFamily="34" charset="0"/>
                <a:ea typeface="+mn-ea"/>
                <a:cs typeface="Calibri" panose="020F0502020204030204" pitchFamily="34" charset="0"/>
              </a:rPr>
              <a:t>.</a:t>
            </a:r>
          </a:p>
        </p:txBody>
      </p:sp>
      <p:sp>
        <p:nvSpPr>
          <p:cNvPr id="4" name="Title 1">
            <a:extLst>
              <a:ext uri="{FF2B5EF4-FFF2-40B4-BE49-F238E27FC236}">
                <a16:creationId xmlns:a16="http://schemas.microsoft.com/office/drawing/2014/main" id="{ACA74459-1CF0-4774-9F1D-6F55F7B6FCE1}"/>
              </a:ext>
            </a:extLst>
          </p:cNvPr>
          <p:cNvSpPr txBox="1">
            <a:spLocks/>
          </p:cNvSpPr>
          <p:nvPr/>
        </p:nvSpPr>
        <p:spPr bwMode="auto">
          <a:xfrm>
            <a:off x="163931" y="82506"/>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a:t>Policy level</a:t>
            </a:r>
            <a:endParaRPr lang="en-US" kern="0"/>
          </a:p>
        </p:txBody>
      </p:sp>
      <p:sp>
        <p:nvSpPr>
          <p:cNvPr id="2" name="Oval 1">
            <a:extLst>
              <a:ext uri="{FF2B5EF4-FFF2-40B4-BE49-F238E27FC236}">
                <a16:creationId xmlns:a16="http://schemas.microsoft.com/office/drawing/2014/main" id="{38A87C88-4D34-603B-8FE4-6653D9A76A7C}"/>
              </a:ext>
            </a:extLst>
          </p:cNvPr>
          <p:cNvSpPr/>
          <p:nvPr/>
        </p:nvSpPr>
        <p:spPr bwMode="auto">
          <a:xfrm>
            <a:off x="8081248" y="4842922"/>
            <a:ext cx="797753" cy="60912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Tree>
    <p:extLst>
      <p:ext uri="{BB962C8B-B14F-4D97-AF65-F5344CB8AC3E}">
        <p14:creationId xmlns:p14="http://schemas.microsoft.com/office/powerpoint/2010/main" val="12249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33" y="439615"/>
            <a:ext cx="8709658" cy="609600"/>
          </a:xfrm>
        </p:spPr>
        <p:txBody>
          <a:bodyPr/>
          <a:lstStyle/>
          <a:p>
            <a:r>
              <a:rPr lang="en-CA"/>
              <a:t>Learning objectives	</a:t>
            </a:r>
            <a:endParaRPr lang="en-US"/>
          </a:p>
        </p:txBody>
      </p:sp>
      <p:sp>
        <p:nvSpPr>
          <p:cNvPr id="3" name="Content Placeholder 2"/>
          <p:cNvSpPr>
            <a:spLocks noGrp="1"/>
          </p:cNvSpPr>
          <p:nvPr>
            <p:ph idx="1"/>
          </p:nvPr>
        </p:nvSpPr>
        <p:spPr>
          <a:xfrm>
            <a:off x="87932" y="1134208"/>
            <a:ext cx="7882363" cy="5284177"/>
          </a:xfrm>
        </p:spPr>
        <p:txBody>
          <a:bodyPr/>
          <a:lstStyle/>
          <a:p>
            <a:pPr marL="742950" indent="-742950">
              <a:buFont typeface="+mj-lt"/>
              <a:buAutoNum type="arabicParenR"/>
            </a:pPr>
            <a:endParaRPr lang="en-CA" sz="800" dirty="0"/>
          </a:p>
          <a:p>
            <a:pPr marL="742950" indent="-742950">
              <a:buFont typeface="+mj-lt"/>
              <a:buAutoNum type="arabicParenR"/>
            </a:pPr>
            <a:r>
              <a:rPr lang="en-CA" sz="3200" dirty="0"/>
              <a:t>Describe </a:t>
            </a:r>
            <a:r>
              <a:rPr lang="en-CA" sz="3200" b="1" dirty="0"/>
              <a:t>implications</a:t>
            </a:r>
            <a:r>
              <a:rPr lang="en-CA" sz="3200" dirty="0"/>
              <a:t> of unconscious bias in </a:t>
            </a:r>
            <a:r>
              <a:rPr lang="en-CA" sz="3200" b="1" dirty="0"/>
              <a:t>healthcare</a:t>
            </a:r>
          </a:p>
          <a:p>
            <a:pPr marL="1387475" lvl="1" indent="-742950">
              <a:buFont typeface="+mj-lt"/>
              <a:buAutoNum type="alphaLcParenR"/>
            </a:pPr>
            <a:r>
              <a:rPr lang="en-CA" sz="2800" dirty="0"/>
              <a:t>Types of bias</a:t>
            </a:r>
          </a:p>
          <a:p>
            <a:pPr marL="1387475" lvl="1" indent="-742950">
              <a:buFont typeface="+mj-lt"/>
              <a:buAutoNum type="alphaLcParenR"/>
            </a:pPr>
            <a:r>
              <a:rPr lang="en-CA" sz="2800" dirty="0"/>
              <a:t>Areas of healthcare</a:t>
            </a:r>
          </a:p>
          <a:p>
            <a:pPr marL="1844675" lvl="2" indent="-742950">
              <a:buFont typeface="+mj-lt"/>
              <a:buAutoNum type="romanLcPeriod"/>
            </a:pPr>
            <a:r>
              <a:rPr lang="en-CA" sz="2400" dirty="0"/>
              <a:t>Public health messaging</a:t>
            </a:r>
          </a:p>
          <a:p>
            <a:pPr marL="1844675" lvl="2" indent="-742950">
              <a:buFont typeface="+mj-lt"/>
              <a:buAutoNum type="romanLcPeriod"/>
            </a:pPr>
            <a:r>
              <a:rPr lang="en-CA" sz="2400" dirty="0"/>
              <a:t>Patient &amp; colleague interactions</a:t>
            </a:r>
          </a:p>
          <a:p>
            <a:pPr marL="1844675" lvl="2" indent="-742950">
              <a:buFont typeface="+mj-lt"/>
              <a:buAutoNum type="romanLcPeriod"/>
            </a:pPr>
            <a:r>
              <a:rPr lang="en-CA" sz="2400" dirty="0"/>
              <a:t>Diagnosis/treatment</a:t>
            </a:r>
          </a:p>
          <a:p>
            <a:pPr marL="1844675" lvl="2" indent="-742950">
              <a:buFont typeface="+mj-lt"/>
              <a:buAutoNum type="romanLcPeriod"/>
            </a:pPr>
            <a:r>
              <a:rPr lang="en-CA" sz="2400" dirty="0"/>
              <a:t>Patient outcomes</a:t>
            </a:r>
            <a:endParaRPr lang="en-CA" sz="800" dirty="0"/>
          </a:p>
          <a:p>
            <a:pPr marL="742950" indent="-742950">
              <a:buFont typeface="+mj-lt"/>
              <a:buAutoNum type="arabicParenR"/>
            </a:pPr>
            <a:r>
              <a:rPr lang="en-CA" sz="3200" dirty="0"/>
              <a:t>Describe </a:t>
            </a:r>
            <a:r>
              <a:rPr lang="en-CA" sz="3200" b="1" dirty="0"/>
              <a:t>strategies</a:t>
            </a:r>
            <a:r>
              <a:rPr lang="en-CA" sz="3200" dirty="0"/>
              <a:t> to reduce the negative impacts of unconscious bias</a:t>
            </a:r>
            <a:endParaRPr lang="en-US" sz="3200" dirty="0"/>
          </a:p>
        </p:txBody>
      </p:sp>
    </p:spTree>
    <p:extLst>
      <p:ext uri="{BB962C8B-B14F-4D97-AF65-F5344CB8AC3E}">
        <p14:creationId xmlns:p14="http://schemas.microsoft.com/office/powerpoint/2010/main" val="2763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5CC0DA8-6F58-4449-99E4-52A2963788A1}"/>
              </a:ext>
            </a:extLst>
          </p:cNvPr>
          <p:cNvSpPr>
            <a:spLocks noGrp="1"/>
          </p:cNvSpPr>
          <p:nvPr>
            <p:ph idx="1"/>
          </p:nvPr>
        </p:nvSpPr>
        <p:spPr>
          <a:xfrm>
            <a:off x="163927" y="4908691"/>
            <a:ext cx="7621536" cy="1309231"/>
          </a:xfrm>
        </p:spPr>
        <p:txBody>
          <a:bodyPr/>
          <a:lstStyle/>
          <a:p>
            <a:pPr marL="0" indent="0" fontAlgn="auto">
              <a:spcBef>
                <a:spcPts val="0"/>
              </a:spcBef>
              <a:spcAft>
                <a:spcPts val="0"/>
              </a:spcAft>
              <a:buSzTx/>
              <a:buNone/>
              <a:defRPr/>
            </a:pPr>
            <a:r>
              <a:rPr lang="en-US" sz="2000" dirty="0"/>
              <a:t>Dunning, J., Daly, J. P., Lomas, J. P., Lecky, F., Batchelor, J., &amp; </a:t>
            </a:r>
            <a:r>
              <a:rPr lang="en-US" sz="2000" dirty="0" err="1"/>
              <a:t>Mackway</a:t>
            </a:r>
            <a:r>
              <a:rPr lang="en-US" sz="2000" dirty="0"/>
              <a:t>-Jones, K. (2006). Derivation of the children’s head injury algorithm for the prediction of important clinical events decision rule for head injury in children. </a:t>
            </a:r>
            <a:r>
              <a:rPr lang="en-US" sz="2000" i="1" dirty="0"/>
              <a:t>Archives of disease in childhood</a:t>
            </a:r>
            <a:r>
              <a:rPr lang="en-US" sz="2000" dirty="0"/>
              <a:t>, </a:t>
            </a:r>
            <a:r>
              <a:rPr lang="en-US" sz="2000" i="1" dirty="0"/>
              <a:t>91</a:t>
            </a:r>
            <a:r>
              <a:rPr lang="en-US" sz="2000" dirty="0"/>
              <a:t>(11), 885-891.</a:t>
            </a:r>
            <a:endParaRPr lang="en-US" sz="2000" kern="1200" dirty="0">
              <a:solidFill>
                <a:srgbClr val="222222"/>
              </a:solidFill>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id="{ACA74459-1CF0-4774-9F1D-6F55F7B6FCE1}"/>
              </a:ext>
            </a:extLst>
          </p:cNvPr>
          <p:cNvSpPr txBox="1">
            <a:spLocks/>
          </p:cNvSpPr>
          <p:nvPr/>
        </p:nvSpPr>
        <p:spPr bwMode="auto">
          <a:xfrm>
            <a:off x="296864" y="640080"/>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dirty="0"/>
              <a:t>Policy level medicine</a:t>
            </a:r>
            <a:endParaRPr lang="en-US" kern="0" dirty="0"/>
          </a:p>
        </p:txBody>
      </p:sp>
      <p:sp>
        <p:nvSpPr>
          <p:cNvPr id="3" name="Content Placeholder 2">
            <a:extLst>
              <a:ext uri="{FF2B5EF4-FFF2-40B4-BE49-F238E27FC236}">
                <a16:creationId xmlns:a16="http://schemas.microsoft.com/office/drawing/2014/main" id="{563130A8-8DD6-7CE5-4DF1-2A72BF2325F4}"/>
              </a:ext>
            </a:extLst>
          </p:cNvPr>
          <p:cNvSpPr txBox="1">
            <a:spLocks/>
          </p:cNvSpPr>
          <p:nvPr/>
        </p:nvSpPr>
        <p:spPr bwMode="auto">
          <a:xfrm>
            <a:off x="-178526" y="1632859"/>
            <a:ext cx="9030922" cy="27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lvl="1"/>
            <a:r>
              <a:rPr lang="en-CA" kern="0" dirty="0"/>
              <a:t>No statistically significant disparities in tests ordered for patients diagnosed with head injury when using the CHALICE (Children’s Head injury Algorithm for the prediction of Important Clinical Events)</a:t>
            </a:r>
          </a:p>
          <a:p>
            <a:pPr lvl="1"/>
            <a:endParaRPr lang="en-CA" kern="0" dirty="0"/>
          </a:p>
          <a:p>
            <a:pPr lvl="1"/>
            <a:endParaRPr lang="en-CA" kern="0" dirty="0"/>
          </a:p>
        </p:txBody>
      </p:sp>
    </p:spTree>
    <p:extLst>
      <p:ext uri="{BB962C8B-B14F-4D97-AF65-F5344CB8AC3E}">
        <p14:creationId xmlns:p14="http://schemas.microsoft.com/office/powerpoint/2010/main" val="69747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6" y="496186"/>
            <a:ext cx="8550275" cy="609600"/>
          </a:xfrm>
        </p:spPr>
        <p:txBody>
          <a:bodyPr/>
          <a:lstStyle/>
          <a:p>
            <a:r>
              <a:rPr lang="en-CA"/>
              <a:t>Policy level</a:t>
            </a:r>
            <a:endParaRPr lang="en-US"/>
          </a:p>
        </p:txBody>
      </p:sp>
      <p:sp>
        <p:nvSpPr>
          <p:cNvPr id="3" name="Content Placeholder 2"/>
          <p:cNvSpPr>
            <a:spLocks noGrp="1"/>
          </p:cNvSpPr>
          <p:nvPr>
            <p:ph idx="1"/>
          </p:nvPr>
        </p:nvSpPr>
        <p:spPr>
          <a:xfrm>
            <a:off x="0" y="1545959"/>
            <a:ext cx="9144000" cy="4966326"/>
          </a:xfrm>
        </p:spPr>
        <p:txBody>
          <a:bodyPr/>
          <a:lstStyle/>
          <a:p>
            <a:r>
              <a:rPr lang="en-CA" b="1" dirty="0"/>
              <a:t>Standardization</a:t>
            </a:r>
            <a:r>
              <a:rPr lang="en-CA" dirty="0"/>
              <a:t> – (ex: structured interviews)</a:t>
            </a:r>
            <a:endParaRPr lang="en-CA" sz="800" dirty="0"/>
          </a:p>
          <a:p>
            <a:r>
              <a:rPr lang="en-CA" b="1" dirty="0"/>
              <a:t>Training</a:t>
            </a:r>
            <a:r>
              <a:rPr lang="en-CA" dirty="0"/>
              <a:t> for consistency</a:t>
            </a:r>
            <a:endParaRPr lang="en-CA" sz="800" dirty="0"/>
          </a:p>
          <a:p>
            <a:r>
              <a:rPr lang="en-CA" dirty="0"/>
              <a:t>Clearly defining </a:t>
            </a:r>
            <a:r>
              <a:rPr lang="en-CA" b="1" dirty="0"/>
              <a:t>criteria &amp; scoring rubrics</a:t>
            </a:r>
            <a:endParaRPr lang="en-CA" sz="800" b="1" dirty="0"/>
          </a:p>
          <a:p>
            <a:r>
              <a:rPr lang="en-CA" dirty="0"/>
              <a:t>Shared decision-making (ex: fixed “floor” time)</a:t>
            </a:r>
          </a:p>
          <a:p>
            <a:r>
              <a:rPr lang="en-CA" dirty="0"/>
              <a:t>Opinion</a:t>
            </a:r>
            <a:r>
              <a:rPr lang="en-CA" b="1" dirty="0"/>
              <a:t> anonymity </a:t>
            </a:r>
            <a:r>
              <a:rPr lang="en-CA" dirty="0"/>
              <a:t>&amp;/or </a:t>
            </a:r>
            <a:r>
              <a:rPr lang="en-CA" b="1" dirty="0"/>
              <a:t>devil’s advocate</a:t>
            </a:r>
            <a:endParaRPr lang="en-CA" sz="800" b="1" dirty="0"/>
          </a:p>
          <a:p>
            <a:r>
              <a:rPr lang="en-CA" dirty="0"/>
              <a:t>Revisit</a:t>
            </a:r>
            <a:r>
              <a:rPr lang="en-CA" b="1" dirty="0"/>
              <a:t> assumptions</a:t>
            </a:r>
            <a:endParaRPr lang="en-US" dirty="0"/>
          </a:p>
          <a:p>
            <a:r>
              <a:rPr lang="en-CA" b="1" dirty="0"/>
              <a:t>Diversity </a:t>
            </a:r>
            <a:r>
              <a:rPr lang="en-CA" dirty="0"/>
              <a:t>– input from everyone</a:t>
            </a:r>
            <a:endParaRPr lang="en-CA" sz="800" dirty="0"/>
          </a:p>
        </p:txBody>
      </p:sp>
    </p:spTree>
    <p:extLst>
      <p:ext uri="{BB962C8B-B14F-4D97-AF65-F5344CB8AC3E}">
        <p14:creationId xmlns:p14="http://schemas.microsoft.com/office/powerpoint/2010/main" val="211990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5" y="278163"/>
            <a:ext cx="8876371" cy="761665"/>
          </a:xfrm>
        </p:spPr>
        <p:txBody>
          <a:bodyPr/>
          <a:lstStyle/>
          <a:p>
            <a:r>
              <a:rPr lang="en-US" dirty="0"/>
              <a:t>Individual level</a:t>
            </a:r>
          </a:p>
        </p:txBody>
      </p:sp>
      <p:sp>
        <p:nvSpPr>
          <p:cNvPr id="3" name="Content Placeholder 2"/>
          <p:cNvSpPr>
            <a:spLocks noGrp="1"/>
          </p:cNvSpPr>
          <p:nvPr>
            <p:ph idx="1"/>
          </p:nvPr>
        </p:nvSpPr>
        <p:spPr>
          <a:xfrm>
            <a:off x="2" y="1736505"/>
            <a:ext cx="3406137" cy="1296606"/>
          </a:xfrm>
        </p:spPr>
        <p:txBody>
          <a:bodyPr/>
          <a:lstStyle/>
          <a:p>
            <a:r>
              <a:rPr lang="en-US" b="1" dirty="0"/>
              <a:t>Interruption</a:t>
            </a:r>
            <a:r>
              <a:rPr lang="en-US" dirty="0"/>
              <a:t> not elimination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8482"/>
          <a:stretch/>
        </p:blipFill>
        <p:spPr>
          <a:xfrm>
            <a:off x="2" y="3152274"/>
            <a:ext cx="3455513" cy="3748248"/>
          </a:xfrm>
          <a:prstGeom prst="rect">
            <a:avLst/>
          </a:prstGeom>
          <a:ln>
            <a:noFill/>
          </a:ln>
          <a:effectLst>
            <a:softEdge rad="112500"/>
          </a:effectLst>
        </p:spPr>
      </p:pic>
      <p:sp>
        <p:nvSpPr>
          <p:cNvPr id="5" name="Content Placeholder 2">
            <a:extLst>
              <a:ext uri="{FF2B5EF4-FFF2-40B4-BE49-F238E27FC236}">
                <a16:creationId xmlns:a16="http://schemas.microsoft.com/office/drawing/2014/main" id="{46008342-6387-5572-59DD-9857885EA336}"/>
              </a:ext>
            </a:extLst>
          </p:cNvPr>
          <p:cNvSpPr txBox="1">
            <a:spLocks/>
          </p:cNvSpPr>
          <p:nvPr/>
        </p:nvSpPr>
        <p:spPr bwMode="auto">
          <a:xfrm>
            <a:off x="3505201" y="1323927"/>
            <a:ext cx="5322276" cy="52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CA" sz="3200" b="1" kern="0" dirty="0"/>
              <a:t>Accept</a:t>
            </a:r>
            <a:r>
              <a:rPr lang="en-CA" sz="3200" kern="0" dirty="0"/>
              <a:t> &amp; </a:t>
            </a:r>
            <a:r>
              <a:rPr lang="en-CA" sz="3200" b="1" kern="0" dirty="0"/>
              <a:t>acknowledge</a:t>
            </a:r>
            <a:r>
              <a:rPr lang="en-CA" sz="3200" kern="0" dirty="0"/>
              <a:t> bias</a:t>
            </a:r>
          </a:p>
          <a:p>
            <a:r>
              <a:rPr lang="en-CA" sz="3200" kern="0" dirty="0"/>
              <a:t>Situational </a:t>
            </a:r>
            <a:r>
              <a:rPr lang="en-CA" sz="3200" b="1" kern="0" dirty="0"/>
              <a:t>awareness</a:t>
            </a:r>
          </a:p>
          <a:p>
            <a:pPr lvl="1"/>
            <a:r>
              <a:rPr lang="en-CA" kern="0" dirty="0"/>
              <a:t>Identifying when bias is most relevant</a:t>
            </a:r>
          </a:p>
          <a:p>
            <a:r>
              <a:rPr lang="en-CA" sz="3200" kern="0" dirty="0"/>
              <a:t>Explore &amp; examine the </a:t>
            </a:r>
            <a:r>
              <a:rPr lang="en-CA" sz="3200" b="1" kern="0" dirty="0"/>
              <a:t>nature of the bias </a:t>
            </a:r>
            <a:r>
              <a:rPr lang="en-CA" sz="3200" kern="0" dirty="0"/>
              <a:t>(assumptions)</a:t>
            </a:r>
          </a:p>
          <a:p>
            <a:r>
              <a:rPr lang="en-CA" sz="3200" kern="0" dirty="0"/>
              <a:t>Consider </a:t>
            </a:r>
            <a:r>
              <a:rPr lang="en-CA" sz="3200" b="1" kern="0" dirty="0"/>
              <a:t>alternatives</a:t>
            </a:r>
            <a:r>
              <a:rPr lang="en-CA" sz="3200" kern="0" dirty="0"/>
              <a:t> &amp; multiple perspectives &amp; sources</a:t>
            </a:r>
            <a:endParaRPr lang="en-US" sz="3200" kern="0" dirty="0"/>
          </a:p>
        </p:txBody>
      </p:sp>
    </p:spTree>
    <p:extLst>
      <p:ext uri="{BB962C8B-B14F-4D97-AF65-F5344CB8AC3E}">
        <p14:creationId xmlns:p14="http://schemas.microsoft.com/office/powerpoint/2010/main" val="9258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7" y="508260"/>
            <a:ext cx="9122027" cy="1227025"/>
          </a:xfrm>
        </p:spPr>
        <p:txBody>
          <a:bodyPr/>
          <a:lstStyle/>
          <a:p>
            <a:r>
              <a:rPr lang="en-CA"/>
              <a:t>Improve outcomes with individuation</a:t>
            </a:r>
            <a:endParaRPr lang="en-US"/>
          </a:p>
        </p:txBody>
      </p:sp>
      <p:sp>
        <p:nvSpPr>
          <p:cNvPr id="3" name="Content Placeholder 2"/>
          <p:cNvSpPr>
            <a:spLocks noGrp="1"/>
          </p:cNvSpPr>
          <p:nvPr>
            <p:ph idx="1"/>
          </p:nvPr>
        </p:nvSpPr>
        <p:spPr>
          <a:xfrm>
            <a:off x="193552" y="1840768"/>
            <a:ext cx="8756903" cy="1793945"/>
          </a:xfrm>
        </p:spPr>
        <p:txBody>
          <a:bodyPr/>
          <a:lstStyle/>
          <a:p>
            <a:r>
              <a:rPr lang="en-CA"/>
              <a:t>Our brains </a:t>
            </a:r>
            <a:r>
              <a:rPr lang="en-CA" b="1"/>
              <a:t>default to categorization</a:t>
            </a:r>
          </a:p>
          <a:p>
            <a:r>
              <a:rPr lang="en-CA"/>
              <a:t>We need to </a:t>
            </a:r>
            <a:r>
              <a:rPr lang="en-CA" b="1"/>
              <a:t>search for individuating information</a:t>
            </a:r>
            <a:endParaRPr lang="en-US" b="1"/>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435" t="8973" r="2500" b="13962"/>
          <a:stretch/>
        </p:blipFill>
        <p:spPr>
          <a:xfrm>
            <a:off x="118701" y="3799840"/>
            <a:ext cx="9025303" cy="3058160"/>
          </a:xfrm>
          <a:prstGeom prst="rect">
            <a:avLst/>
          </a:prstGeom>
        </p:spPr>
      </p:pic>
      <p:sp>
        <p:nvSpPr>
          <p:cNvPr id="5" name="TextBox 4"/>
          <p:cNvSpPr txBox="1">
            <a:spLocks noChangeArrowheads="1"/>
          </p:cNvSpPr>
          <p:nvPr/>
        </p:nvSpPr>
        <p:spPr bwMode="auto">
          <a:xfrm>
            <a:off x="3463210" y="3444651"/>
            <a:ext cx="62902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600">
                <a:solidFill>
                  <a:srgbClr val="000000"/>
                </a:solidFill>
                <a:latin typeface="Calibri" panose="020F0502020204030204" pitchFamily="34" charset="0"/>
                <a:cs typeface="Calibri" panose="020F0502020204030204" pitchFamily="34" charset="0"/>
              </a:rPr>
              <a:t>Wiley Miller Inc. Ltd. © 2/7/2020, Permission of Universal Uclick</a:t>
            </a:r>
          </a:p>
        </p:txBody>
      </p:sp>
    </p:spTree>
    <p:extLst>
      <p:ext uri="{BB962C8B-B14F-4D97-AF65-F5344CB8AC3E}">
        <p14:creationId xmlns:p14="http://schemas.microsoft.com/office/powerpoint/2010/main" val="14252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7BF0-9549-4D5A-9237-90A460038FD8}"/>
              </a:ext>
            </a:extLst>
          </p:cNvPr>
          <p:cNvSpPr>
            <a:spLocks noGrp="1"/>
          </p:cNvSpPr>
          <p:nvPr>
            <p:ph type="title"/>
          </p:nvPr>
        </p:nvSpPr>
        <p:spPr>
          <a:xfrm>
            <a:off x="228607" y="446314"/>
            <a:ext cx="8550275" cy="609600"/>
          </a:xfrm>
        </p:spPr>
        <p:txBody>
          <a:bodyPr/>
          <a:lstStyle/>
          <a:p>
            <a:r>
              <a:rPr lang="en-CA"/>
              <a:t>Tips</a:t>
            </a:r>
            <a:endParaRPr lang="en-US"/>
          </a:p>
        </p:txBody>
      </p:sp>
      <p:sp>
        <p:nvSpPr>
          <p:cNvPr id="3" name="Content Placeholder 2">
            <a:extLst>
              <a:ext uri="{FF2B5EF4-FFF2-40B4-BE49-F238E27FC236}">
                <a16:creationId xmlns:a16="http://schemas.microsoft.com/office/drawing/2014/main" id="{27887DAD-687A-4F73-AC97-1071CA7204D6}"/>
              </a:ext>
            </a:extLst>
          </p:cNvPr>
          <p:cNvSpPr>
            <a:spLocks noGrp="1"/>
          </p:cNvSpPr>
          <p:nvPr>
            <p:ph idx="1"/>
          </p:nvPr>
        </p:nvSpPr>
        <p:spPr>
          <a:xfrm>
            <a:off x="152406" y="1184564"/>
            <a:ext cx="8550275" cy="4946618"/>
          </a:xfrm>
        </p:spPr>
        <p:txBody>
          <a:bodyPr/>
          <a:lstStyle/>
          <a:p>
            <a:r>
              <a:rPr lang="en-CA"/>
              <a:t>Conversation is key</a:t>
            </a:r>
          </a:p>
          <a:p>
            <a:pPr lvl="1"/>
            <a:r>
              <a:rPr lang="en-CA"/>
              <a:t>Avoid misunderstandings &amp; assumptions</a:t>
            </a:r>
          </a:p>
          <a:p>
            <a:pPr lvl="1"/>
            <a:endParaRPr lang="en-CA" sz="1200"/>
          </a:p>
          <a:p>
            <a:r>
              <a:rPr lang="en-CA"/>
              <a:t>Listen thoughtfully</a:t>
            </a:r>
          </a:p>
          <a:p>
            <a:pPr lvl="1"/>
            <a:r>
              <a:rPr lang="en-CA"/>
              <a:t>Be humble, be curious; ask questions &amp; acknowledge mistakes</a:t>
            </a:r>
          </a:p>
          <a:p>
            <a:pPr lvl="1"/>
            <a:endParaRPr lang="en-CA" sz="1200"/>
          </a:p>
          <a:p>
            <a:r>
              <a:rPr lang="en-CA"/>
              <a:t>Avoid judgmental reactions &amp; language</a:t>
            </a:r>
          </a:p>
          <a:p>
            <a:pPr lvl="1"/>
            <a:r>
              <a:rPr lang="en-US"/>
              <a:t>&amp; avoid speculating on </a:t>
            </a:r>
            <a:r>
              <a:rPr lang="en-US" b="1"/>
              <a:t>intent</a:t>
            </a:r>
          </a:p>
        </p:txBody>
      </p:sp>
      <p:pic>
        <p:nvPicPr>
          <p:cNvPr id="4" name="Picture 3" descr="Family lighting candles">
            <a:extLst>
              <a:ext uri="{FF2B5EF4-FFF2-40B4-BE49-F238E27FC236}">
                <a16:creationId xmlns:a16="http://schemas.microsoft.com/office/drawing/2014/main" id="{8734C9AB-5FDD-44FB-2270-13E7A70868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96895" y="1"/>
            <a:ext cx="2847109" cy="1899962"/>
          </a:xfrm>
          <a:prstGeom prst="rect">
            <a:avLst/>
          </a:prstGeom>
          <a:ln>
            <a:noFill/>
          </a:ln>
          <a:effectLst>
            <a:softEdge rad="112500"/>
          </a:effectLst>
        </p:spPr>
      </p:pic>
    </p:spTree>
    <p:extLst>
      <p:ext uri="{BB962C8B-B14F-4D97-AF65-F5344CB8AC3E}">
        <p14:creationId xmlns:p14="http://schemas.microsoft.com/office/powerpoint/2010/main" val="199541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29" y="488244"/>
            <a:ext cx="8550275" cy="609600"/>
          </a:xfrm>
        </p:spPr>
        <p:txBody>
          <a:bodyPr/>
          <a:lstStyle/>
          <a:p>
            <a:r>
              <a:rPr lang="en-CA"/>
              <a:t>Use counter-stereotypes</a:t>
            </a:r>
            <a:endParaRPr lang="en-US"/>
          </a:p>
        </p:txBody>
      </p:sp>
      <p:sp>
        <p:nvSpPr>
          <p:cNvPr id="3" name="Content Placeholder 2"/>
          <p:cNvSpPr>
            <a:spLocks noGrp="1"/>
          </p:cNvSpPr>
          <p:nvPr>
            <p:ph idx="1"/>
          </p:nvPr>
        </p:nvSpPr>
        <p:spPr>
          <a:xfrm>
            <a:off x="5086670" y="1653930"/>
            <a:ext cx="3804356" cy="1226011"/>
          </a:xfrm>
        </p:spPr>
        <p:txBody>
          <a:bodyPr/>
          <a:lstStyle/>
          <a:p>
            <a:pPr algn="ctr"/>
            <a:r>
              <a:rPr lang="en-CA">
                <a:hlinkClick r:id="rId3"/>
              </a:rPr>
              <a:t>The Look – Procter &amp; Gamble </a:t>
            </a: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318" r="5880"/>
          <a:stretch/>
        </p:blipFill>
        <p:spPr>
          <a:xfrm>
            <a:off x="0" y="1180520"/>
            <a:ext cx="5192956" cy="2714151"/>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8410" y="2889956"/>
            <a:ext cx="3955590" cy="3955590"/>
          </a:xfrm>
          <a:prstGeom prst="rect">
            <a:avLst/>
          </a:prstGeom>
          <a:ln>
            <a:noFill/>
          </a:ln>
          <a:effectLst>
            <a:softEdge rad="112500"/>
          </a:effectLst>
        </p:spPr>
      </p:pic>
      <p:sp>
        <p:nvSpPr>
          <p:cNvPr id="6" name="TextBox 5"/>
          <p:cNvSpPr txBox="1"/>
          <p:nvPr/>
        </p:nvSpPr>
        <p:spPr>
          <a:xfrm>
            <a:off x="4" y="1295643"/>
            <a:ext cx="2283181" cy="338554"/>
          </a:xfrm>
          <a:prstGeom prst="rect">
            <a:avLst/>
          </a:prstGeom>
          <a:noFill/>
        </p:spPr>
        <p:txBody>
          <a:bodyPr wrap="square">
            <a:spAutoFit/>
          </a:bodyPr>
          <a:lstStyle/>
          <a:p>
            <a:pPr algn="ctr" eaLnBrk="0" fontAlgn="base" hangingPunct="0">
              <a:spcBef>
                <a:spcPct val="20000"/>
              </a:spcBef>
              <a:spcAft>
                <a:spcPct val="0"/>
              </a:spcAft>
              <a:defRPr/>
            </a:pPr>
            <a:r>
              <a:rPr lang="en-US" sz="1600" kern="0">
                <a:solidFill>
                  <a:srgbClr val="000000"/>
                </a:solidFill>
                <a:latin typeface="Calibri" panose="020F0502020204030204" pitchFamily="34" charset="0"/>
                <a:cs typeface="Calibri" panose="020F0502020204030204" pitchFamily="34" charset="0"/>
              </a:rPr>
              <a:t>Images © Dove.com</a:t>
            </a:r>
          </a:p>
        </p:txBody>
      </p:sp>
      <p:sp>
        <p:nvSpPr>
          <p:cNvPr id="7" name="Content Placeholder 2">
            <a:extLst>
              <a:ext uri="{FF2B5EF4-FFF2-40B4-BE49-F238E27FC236}">
                <a16:creationId xmlns:a16="http://schemas.microsoft.com/office/drawing/2014/main" id="{849E930F-625D-47F6-BF9D-7A441D6CD4A9}"/>
              </a:ext>
            </a:extLst>
          </p:cNvPr>
          <p:cNvSpPr txBox="1">
            <a:spLocks/>
          </p:cNvSpPr>
          <p:nvPr/>
        </p:nvSpPr>
        <p:spPr bwMode="auto">
          <a:xfrm>
            <a:off x="0" y="4009794"/>
            <a:ext cx="5192956" cy="267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6"/>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6"/>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6"/>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6"/>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6"/>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algn="ctr"/>
            <a:r>
              <a:rPr lang="en-CA" kern="0"/>
              <a:t>“Traits exhibited in group members that are inconsistent with or contrary to stereotypes”</a:t>
            </a:r>
            <a:endParaRPr lang="en-US" b="1" kern="0"/>
          </a:p>
        </p:txBody>
      </p:sp>
    </p:spTree>
    <p:extLst>
      <p:ext uri="{BB962C8B-B14F-4D97-AF65-F5344CB8AC3E}">
        <p14:creationId xmlns:p14="http://schemas.microsoft.com/office/powerpoint/2010/main" val="290235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233" y="1132114"/>
            <a:ext cx="2340429" cy="3450772"/>
          </a:xfrm>
        </p:spPr>
        <p:txBody>
          <a:bodyPr/>
          <a:lstStyle/>
          <a:p>
            <a:r>
              <a:rPr lang="en-CA" sz="4000"/>
              <a:t>Politics &amp; leadership</a:t>
            </a:r>
            <a:endParaRPr lang="en-US" sz="40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6885189" cy="6838122"/>
          </a:xfrm>
          <a:prstGeom prst="rect">
            <a:avLst/>
          </a:prstGeom>
        </p:spPr>
      </p:pic>
      <p:sp>
        <p:nvSpPr>
          <p:cNvPr id="5" name="TextBox 4">
            <a:extLst>
              <a:ext uri="{FF2B5EF4-FFF2-40B4-BE49-F238E27FC236}">
                <a16:creationId xmlns:a16="http://schemas.microsoft.com/office/drawing/2014/main" id="{460872FE-337E-4652-96C8-D47F3E18587B}"/>
              </a:ext>
            </a:extLst>
          </p:cNvPr>
          <p:cNvSpPr txBox="1"/>
          <p:nvPr/>
        </p:nvSpPr>
        <p:spPr>
          <a:xfrm>
            <a:off x="6685492" y="4582890"/>
            <a:ext cx="2258812" cy="584775"/>
          </a:xfrm>
          <a:prstGeom prst="rect">
            <a:avLst/>
          </a:prstGeom>
          <a:noFill/>
        </p:spPr>
        <p:txBody>
          <a:bodyPr wrap="square" rtlCol="0">
            <a:spAutoFit/>
          </a:bodyPr>
          <a:lstStyle/>
          <a:p>
            <a:pPr algn="ctr"/>
            <a:r>
              <a:rPr lang="it-IT" sz="1600">
                <a:solidFill>
                  <a:srgbClr val="000000"/>
                </a:solidFill>
                <a:latin typeface="Calibri" panose="020F0502020204030204" pitchFamily="34" charset="0"/>
              </a:rPr>
              <a:t>Image courtesy isaboutto on imgur</a:t>
            </a:r>
          </a:p>
        </p:txBody>
      </p:sp>
    </p:spTree>
    <p:extLst>
      <p:ext uri="{BB962C8B-B14F-4D97-AF65-F5344CB8AC3E}">
        <p14:creationId xmlns:p14="http://schemas.microsoft.com/office/powerpoint/2010/main" val="16129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white robes&#10;&#10;Description automatically generated with low confidence">
            <a:extLst>
              <a:ext uri="{FF2B5EF4-FFF2-40B4-BE49-F238E27FC236}">
                <a16:creationId xmlns:a16="http://schemas.microsoft.com/office/drawing/2014/main" id="{60297C84-601B-A22C-5E52-1BE9816A7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
            <a:ext cx="9144000" cy="4938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5D7EC3E1-D34E-ED86-FC42-588D1C1E0F1D}"/>
              </a:ext>
            </a:extLst>
          </p:cNvPr>
          <p:cNvSpPr txBox="1"/>
          <p:nvPr/>
        </p:nvSpPr>
        <p:spPr>
          <a:xfrm>
            <a:off x="192509" y="4938117"/>
            <a:ext cx="8951495" cy="338554"/>
          </a:xfrm>
          <a:prstGeom prst="rect">
            <a:avLst/>
          </a:prstGeom>
          <a:noFill/>
        </p:spPr>
        <p:txBody>
          <a:bodyPr wrap="square" rtlCol="0">
            <a:spAutoFit/>
          </a:bodyPr>
          <a:lstStyle/>
          <a:p>
            <a:pPr algn="ctr"/>
            <a:r>
              <a:rPr lang="it-IT" sz="1600">
                <a:solidFill>
                  <a:srgbClr val="000000"/>
                </a:solidFill>
                <a:latin typeface="Calibri" panose="020F0502020204030204" pitchFamily="34" charset="0"/>
              </a:rPr>
              <a:t>Image courtesy Ken Lund; flickr; July 11, 2018</a:t>
            </a:r>
          </a:p>
        </p:txBody>
      </p:sp>
      <p:sp>
        <p:nvSpPr>
          <p:cNvPr id="7" name="Title 1">
            <a:extLst>
              <a:ext uri="{FF2B5EF4-FFF2-40B4-BE49-F238E27FC236}">
                <a16:creationId xmlns:a16="http://schemas.microsoft.com/office/drawing/2014/main" id="{A1BB5807-8948-5F31-1C5C-54A3BBBA5EEB}"/>
              </a:ext>
            </a:extLst>
          </p:cNvPr>
          <p:cNvSpPr>
            <a:spLocks noGrp="1"/>
          </p:cNvSpPr>
          <p:nvPr>
            <p:ph type="title"/>
          </p:nvPr>
        </p:nvSpPr>
        <p:spPr>
          <a:xfrm>
            <a:off x="192509" y="5626269"/>
            <a:ext cx="8550275" cy="609600"/>
          </a:xfrm>
        </p:spPr>
        <p:txBody>
          <a:bodyPr/>
          <a:lstStyle/>
          <a:p>
            <a:r>
              <a:rPr lang="en-CA"/>
              <a:t>Theatre</a:t>
            </a:r>
            <a:endParaRPr lang="en-US"/>
          </a:p>
        </p:txBody>
      </p:sp>
    </p:spTree>
    <p:extLst>
      <p:ext uri="{BB962C8B-B14F-4D97-AF65-F5344CB8AC3E}">
        <p14:creationId xmlns:p14="http://schemas.microsoft.com/office/powerpoint/2010/main" val="272971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75" y="1320620"/>
            <a:ext cx="8550275" cy="1386840"/>
          </a:xfrm>
        </p:spPr>
        <p:txBody>
          <a:bodyPr/>
          <a:lstStyle/>
          <a:p>
            <a:r>
              <a:rPr lang="en-CA"/>
              <a:t>Comic counter-stereotype - explicit</a:t>
            </a:r>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845" t="12639" r="4849" b="16907"/>
          <a:stretch/>
        </p:blipFill>
        <p:spPr>
          <a:xfrm>
            <a:off x="4" y="3842539"/>
            <a:ext cx="9107619" cy="3015465"/>
          </a:xfrm>
        </p:spPr>
      </p:pic>
      <p:sp>
        <p:nvSpPr>
          <p:cNvPr id="5" name="TextBox 4"/>
          <p:cNvSpPr txBox="1">
            <a:spLocks noChangeArrowheads="1"/>
          </p:cNvSpPr>
          <p:nvPr/>
        </p:nvSpPr>
        <p:spPr bwMode="auto">
          <a:xfrm>
            <a:off x="3084845" y="3444651"/>
            <a:ext cx="62902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600">
                <a:solidFill>
                  <a:srgbClr val="000000"/>
                </a:solidFill>
                <a:latin typeface="Calibri" panose="020F0502020204030204" pitchFamily="34" charset="0"/>
                <a:cs typeface="Calibri" panose="020F0502020204030204" pitchFamily="34" charset="0"/>
              </a:rPr>
              <a:t>Wiley Miller Inc. Ltd. © 6/25/2020, Permission of Universal Uclick</a:t>
            </a:r>
          </a:p>
        </p:txBody>
      </p:sp>
    </p:spTree>
    <p:extLst>
      <p:ext uri="{BB962C8B-B14F-4D97-AF65-F5344CB8AC3E}">
        <p14:creationId xmlns:p14="http://schemas.microsoft.com/office/powerpoint/2010/main" val="1562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E65EC4-2610-45DA-B12A-59B81FFFFEEB}"/>
              </a:ext>
            </a:extLst>
          </p:cNvPr>
          <p:cNvSpPr txBox="1"/>
          <p:nvPr/>
        </p:nvSpPr>
        <p:spPr>
          <a:xfrm>
            <a:off x="8363666" y="1045974"/>
            <a:ext cx="567559" cy="707886"/>
          </a:xfrm>
          <a:prstGeom prst="rect">
            <a:avLst/>
          </a:prstGeom>
          <a:noFill/>
        </p:spPr>
        <p:txBody>
          <a:bodyPr wrap="square" rtlCol="0">
            <a:spAutoFit/>
          </a:bodyPr>
          <a:lstStyle/>
          <a:p>
            <a:pPr defTabSz="457200"/>
            <a:r>
              <a:rPr lang="en-CA" sz="400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B655D44-040E-4F7E-B0E5-6DD0490E3661}"/>
              </a:ext>
            </a:extLst>
          </p:cNvPr>
          <p:cNvSpPr>
            <a:spLocks noGrp="1"/>
          </p:cNvSpPr>
          <p:nvPr>
            <p:ph type="title"/>
          </p:nvPr>
        </p:nvSpPr>
        <p:spPr>
          <a:xfrm>
            <a:off x="-186611" y="790317"/>
            <a:ext cx="8550275" cy="609600"/>
          </a:xfrm>
        </p:spPr>
        <p:txBody>
          <a:bodyPr/>
          <a:lstStyle/>
          <a:p>
            <a:r>
              <a:rPr lang="en-CA"/>
              <a:t>Counter-stereotype - implicit</a:t>
            </a:r>
            <a:endParaRPr lang="en-US"/>
          </a:p>
        </p:txBody>
      </p:sp>
      <p:pic>
        <p:nvPicPr>
          <p:cNvPr id="3" name="Picture 2" descr="Text&#10;&#10;Description automatically generated with low confidence">
            <a:extLst>
              <a:ext uri="{FF2B5EF4-FFF2-40B4-BE49-F238E27FC236}">
                <a16:creationId xmlns:a16="http://schemas.microsoft.com/office/drawing/2014/main" id="{C3A19B24-1C69-4B94-BE44-97948F3B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8776"/>
            <a:ext cx="9144000" cy="4819224"/>
          </a:xfrm>
          <a:prstGeom prst="rect">
            <a:avLst/>
          </a:prstGeom>
        </p:spPr>
      </p:pic>
      <p:cxnSp>
        <p:nvCxnSpPr>
          <p:cNvPr id="8" name="Straight Arrow Connector 7">
            <a:extLst>
              <a:ext uri="{FF2B5EF4-FFF2-40B4-BE49-F238E27FC236}">
                <a16:creationId xmlns:a16="http://schemas.microsoft.com/office/drawing/2014/main" id="{D391A45A-8AB8-428F-B9A6-A5EC2B1E935F}"/>
              </a:ext>
            </a:extLst>
          </p:cNvPr>
          <p:cNvCxnSpPr>
            <a:cxnSpLocks/>
          </p:cNvCxnSpPr>
          <p:nvPr/>
        </p:nvCxnSpPr>
        <p:spPr bwMode="auto">
          <a:xfrm>
            <a:off x="8647441" y="1629104"/>
            <a:ext cx="0" cy="49398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40104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4" y="799472"/>
            <a:ext cx="9144000" cy="796871"/>
          </a:xfrm>
        </p:spPr>
        <p:txBody>
          <a:bodyPr/>
          <a:lstStyle/>
          <a:p>
            <a:r>
              <a:rPr lang="en-CA" dirty="0"/>
              <a:t>1) Implications in healthcare</a:t>
            </a:r>
            <a:endParaRPr lang="en-US" dirty="0"/>
          </a:p>
        </p:txBody>
      </p:sp>
      <p:pic>
        <p:nvPicPr>
          <p:cNvPr id="4" name="Picture 3" descr="Text, application&#10;&#10;Description automatically generated with medium confidence">
            <a:extLst>
              <a:ext uri="{FF2B5EF4-FFF2-40B4-BE49-F238E27FC236}">
                <a16:creationId xmlns:a16="http://schemas.microsoft.com/office/drawing/2014/main" id="{5495342A-63A7-4A62-B799-B3E5A502C9F9}"/>
              </a:ext>
            </a:extLst>
          </p:cNvPr>
          <p:cNvPicPr>
            <a:picLocks noChangeAspect="1"/>
          </p:cNvPicPr>
          <p:nvPr/>
        </p:nvPicPr>
        <p:blipFill rotWithShape="1">
          <a:blip r:embed="rId3">
            <a:extLst>
              <a:ext uri="{28A0092B-C50C-407E-A947-70E740481C1C}">
                <a14:useLocalDpi xmlns:a14="http://schemas.microsoft.com/office/drawing/2010/main" val="0"/>
              </a:ext>
            </a:extLst>
          </a:blip>
          <a:srcRect l="7977" t="10261" r="7143" b="11958"/>
          <a:stretch/>
        </p:blipFill>
        <p:spPr>
          <a:xfrm>
            <a:off x="1" y="2460126"/>
            <a:ext cx="9124502" cy="4299907"/>
          </a:xfrm>
          <a:prstGeom prst="rect">
            <a:avLst/>
          </a:prstGeom>
        </p:spPr>
      </p:pic>
      <p:sp>
        <p:nvSpPr>
          <p:cNvPr id="3" name="TextBox 2">
            <a:extLst>
              <a:ext uri="{FF2B5EF4-FFF2-40B4-BE49-F238E27FC236}">
                <a16:creationId xmlns:a16="http://schemas.microsoft.com/office/drawing/2014/main" id="{16F9A189-E4B6-A328-8DA0-AFE5AC7224B4}"/>
              </a:ext>
            </a:extLst>
          </p:cNvPr>
          <p:cNvSpPr txBox="1">
            <a:spLocks noChangeArrowheads="1"/>
          </p:cNvSpPr>
          <p:nvPr/>
        </p:nvSpPr>
        <p:spPr bwMode="auto">
          <a:xfrm>
            <a:off x="2743204" y="2240031"/>
            <a:ext cx="79394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400">
                <a:solidFill>
                  <a:srgbClr val="000000"/>
                </a:solidFill>
              </a:rPr>
              <a:t>© Andrews McMeel Syndication; Close to Home by John McPherson; 7/7/2019</a:t>
            </a:r>
          </a:p>
        </p:txBody>
      </p:sp>
    </p:spTree>
    <p:extLst>
      <p:ext uri="{BB962C8B-B14F-4D97-AF65-F5344CB8AC3E}">
        <p14:creationId xmlns:p14="http://schemas.microsoft.com/office/powerpoint/2010/main" val="9078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36A4C9-A7AD-6333-A15A-391EA79BA4A5}"/>
              </a:ext>
            </a:extLst>
          </p:cNvPr>
          <p:cNvSpPr>
            <a:spLocks noGrp="1"/>
          </p:cNvSpPr>
          <p:nvPr>
            <p:ph idx="1"/>
          </p:nvPr>
        </p:nvSpPr>
        <p:spPr>
          <a:xfrm>
            <a:off x="296866" y="3582588"/>
            <a:ext cx="8550275" cy="2420112"/>
          </a:xfrm>
        </p:spPr>
        <p:txBody>
          <a:bodyPr/>
          <a:lstStyle/>
          <a:p>
            <a:r>
              <a:rPr lang="en-US"/>
              <a:t>“… addressing &amp; curtailing implicit biases is a necessity to preserve provider resiliency while providing high-value, patient-centered care.”</a:t>
            </a:r>
          </a:p>
        </p:txBody>
      </p:sp>
      <p:pic>
        <p:nvPicPr>
          <p:cNvPr id="5" name="Picture 4">
            <a:extLst>
              <a:ext uri="{FF2B5EF4-FFF2-40B4-BE49-F238E27FC236}">
                <a16:creationId xmlns:a16="http://schemas.microsoft.com/office/drawing/2014/main" id="{D61F2119-BBF6-F7C5-DA62-9B0BCA5EF85E}"/>
              </a:ext>
            </a:extLst>
          </p:cNvPr>
          <p:cNvPicPr>
            <a:picLocks noChangeAspect="1"/>
          </p:cNvPicPr>
          <p:nvPr/>
        </p:nvPicPr>
        <p:blipFill rotWithShape="1">
          <a:blip r:embed="rId2"/>
          <a:srcRect r="5330"/>
          <a:stretch/>
        </p:blipFill>
        <p:spPr>
          <a:xfrm>
            <a:off x="-4307" y="969264"/>
            <a:ext cx="9148309" cy="2137836"/>
          </a:xfrm>
          <a:prstGeom prst="rect">
            <a:avLst/>
          </a:prstGeom>
        </p:spPr>
      </p:pic>
    </p:spTree>
    <p:extLst>
      <p:ext uri="{BB962C8B-B14F-4D97-AF65-F5344CB8AC3E}">
        <p14:creationId xmlns:p14="http://schemas.microsoft.com/office/powerpoint/2010/main" val="22813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E803-925F-CE9D-6E4F-525522BDE43D}"/>
              </a:ext>
            </a:extLst>
          </p:cNvPr>
          <p:cNvSpPr>
            <a:spLocks noGrp="1"/>
          </p:cNvSpPr>
          <p:nvPr>
            <p:ph type="title"/>
          </p:nvPr>
        </p:nvSpPr>
        <p:spPr/>
        <p:txBody>
          <a:bodyPr/>
          <a:lstStyle/>
          <a:p>
            <a:r>
              <a:rPr lang="en-US"/>
              <a:t>Cultural humility involves …</a:t>
            </a:r>
          </a:p>
        </p:txBody>
      </p:sp>
      <p:sp>
        <p:nvSpPr>
          <p:cNvPr id="3" name="Content Placeholder 2">
            <a:extLst>
              <a:ext uri="{FF2B5EF4-FFF2-40B4-BE49-F238E27FC236}">
                <a16:creationId xmlns:a16="http://schemas.microsoft.com/office/drawing/2014/main" id="{17F0485A-7BAB-5880-FAC5-6887E7111B3F}"/>
              </a:ext>
            </a:extLst>
          </p:cNvPr>
          <p:cNvSpPr>
            <a:spLocks noGrp="1"/>
          </p:cNvSpPr>
          <p:nvPr>
            <p:ph idx="1"/>
          </p:nvPr>
        </p:nvSpPr>
        <p:spPr>
          <a:xfrm>
            <a:off x="97536" y="1780032"/>
            <a:ext cx="9046464" cy="3587496"/>
          </a:xfrm>
        </p:spPr>
        <p:txBody>
          <a:bodyPr/>
          <a:lstStyle/>
          <a:p>
            <a:r>
              <a:rPr lang="en-US"/>
              <a:t>“A lifelong commitment to self-evaluation &amp; self-critique in an effort to address power imbalances &amp; to advocate for others.”</a:t>
            </a:r>
          </a:p>
          <a:p>
            <a:pPr lvl="1"/>
            <a:r>
              <a:rPr lang="en-US"/>
              <a:t>Mitigate implicit bias</a:t>
            </a:r>
          </a:p>
          <a:p>
            <a:pPr lvl="1"/>
            <a:r>
              <a:rPr lang="en-US"/>
              <a:t>Promote empathy</a:t>
            </a:r>
          </a:p>
          <a:p>
            <a:pPr lvl="1"/>
            <a:r>
              <a:rPr lang="en-US"/>
              <a:t>Acknowledge &amp; respect patient individuality</a:t>
            </a:r>
          </a:p>
        </p:txBody>
      </p:sp>
      <p:sp>
        <p:nvSpPr>
          <p:cNvPr id="4" name="Content Placeholder 2">
            <a:extLst>
              <a:ext uri="{FF2B5EF4-FFF2-40B4-BE49-F238E27FC236}">
                <a16:creationId xmlns:a16="http://schemas.microsoft.com/office/drawing/2014/main" id="{61CD70A8-DBB6-50CA-71C6-02655E5C67F2}"/>
              </a:ext>
            </a:extLst>
          </p:cNvPr>
          <p:cNvSpPr txBox="1">
            <a:spLocks/>
          </p:cNvSpPr>
          <p:nvPr/>
        </p:nvSpPr>
        <p:spPr bwMode="auto">
          <a:xfrm>
            <a:off x="0" y="5699760"/>
            <a:ext cx="7900416" cy="8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sz="1600">
                <a:solidFill>
                  <a:srgbClr val="222222"/>
                </a:solidFill>
                <a:latin typeface="Arial" panose="020B0604020202020204" pitchFamily="34" charset="0"/>
              </a:rPr>
              <a:t>Masters, C., Robinson, D., Faulkner, S., Patterson, E., </a:t>
            </a:r>
            <a:r>
              <a:rPr lang="en-US" sz="1600" err="1">
                <a:solidFill>
                  <a:srgbClr val="222222"/>
                </a:solidFill>
                <a:latin typeface="Arial" panose="020B0604020202020204" pitchFamily="34" charset="0"/>
              </a:rPr>
              <a:t>McIlraith</a:t>
            </a:r>
            <a:r>
              <a:rPr lang="en-US" sz="1600">
                <a:solidFill>
                  <a:srgbClr val="222222"/>
                </a:solidFill>
                <a:latin typeface="Arial" panose="020B0604020202020204" pitchFamily="34" charset="0"/>
              </a:rPr>
              <a:t>, T., &amp; Ansari, A. (2019). Addressing biases in patient care with the 5Rs of cultural humility, a clinician coaching tool. </a:t>
            </a:r>
            <a:r>
              <a:rPr lang="en-US" sz="1600" i="1">
                <a:solidFill>
                  <a:srgbClr val="222222"/>
                </a:solidFill>
                <a:latin typeface="Arial" panose="020B0604020202020204" pitchFamily="34" charset="0"/>
              </a:rPr>
              <a:t>Journal of General Internal Medicine</a:t>
            </a:r>
            <a:r>
              <a:rPr lang="en-US" sz="1600">
                <a:solidFill>
                  <a:srgbClr val="222222"/>
                </a:solidFill>
                <a:latin typeface="Arial" panose="020B0604020202020204" pitchFamily="34" charset="0"/>
              </a:rPr>
              <a:t>, </a:t>
            </a:r>
            <a:r>
              <a:rPr lang="en-US" sz="1600" i="1">
                <a:solidFill>
                  <a:srgbClr val="222222"/>
                </a:solidFill>
                <a:latin typeface="Arial" panose="020B0604020202020204" pitchFamily="34" charset="0"/>
              </a:rPr>
              <a:t>34</a:t>
            </a:r>
            <a:r>
              <a:rPr lang="en-US" sz="1600">
                <a:solidFill>
                  <a:srgbClr val="222222"/>
                </a:solidFill>
                <a:latin typeface="Arial" panose="020B0604020202020204" pitchFamily="34" charset="0"/>
              </a:rPr>
              <a:t>, 627-630. P. 627.</a:t>
            </a:r>
            <a:endParaRPr lang="en-US" sz="1600" kern="0"/>
          </a:p>
        </p:txBody>
      </p:sp>
    </p:spTree>
    <p:extLst>
      <p:ext uri="{BB962C8B-B14F-4D97-AF65-F5344CB8AC3E}">
        <p14:creationId xmlns:p14="http://schemas.microsoft.com/office/powerpoint/2010/main" val="1593540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25B2-C943-90B2-B769-010F88F2A2D7}"/>
              </a:ext>
            </a:extLst>
          </p:cNvPr>
          <p:cNvSpPr>
            <a:spLocks noGrp="1"/>
          </p:cNvSpPr>
          <p:nvPr>
            <p:ph type="title"/>
          </p:nvPr>
        </p:nvSpPr>
        <p:spPr/>
        <p:txBody>
          <a:bodyPr/>
          <a:lstStyle/>
          <a:p>
            <a:r>
              <a:rPr lang="en-US"/>
              <a:t>The 5 Rs of cultural humility</a:t>
            </a:r>
          </a:p>
        </p:txBody>
      </p:sp>
      <p:sp>
        <p:nvSpPr>
          <p:cNvPr id="3" name="Content Placeholder 2">
            <a:extLst>
              <a:ext uri="{FF2B5EF4-FFF2-40B4-BE49-F238E27FC236}">
                <a16:creationId xmlns:a16="http://schemas.microsoft.com/office/drawing/2014/main" id="{4D7E83AD-69D1-48CE-0338-F2DCB14E501E}"/>
              </a:ext>
            </a:extLst>
          </p:cNvPr>
          <p:cNvSpPr>
            <a:spLocks noGrp="1"/>
          </p:cNvSpPr>
          <p:nvPr>
            <p:ph idx="1"/>
          </p:nvPr>
        </p:nvSpPr>
        <p:spPr>
          <a:xfrm>
            <a:off x="87087" y="1752600"/>
            <a:ext cx="8934994" cy="3575304"/>
          </a:xfrm>
        </p:spPr>
        <p:txBody>
          <a:bodyPr/>
          <a:lstStyle/>
          <a:p>
            <a:r>
              <a:rPr lang="en-US" sz="3200"/>
              <a:t>“… to bring more awareness into clinical encounters in an attempt to improve health care by decreasing disparities, improving the patient-clinician relationship, highlighting shared humanity, &amp; building provider resilience.”</a:t>
            </a:r>
          </a:p>
          <a:p>
            <a:pPr lvl="1"/>
            <a:r>
              <a:rPr lang="en-US" sz="2800" b="1"/>
              <a:t>Reflection; Respect; Regard; Relevance; &amp; Resiliency</a:t>
            </a:r>
          </a:p>
        </p:txBody>
      </p:sp>
      <p:sp>
        <p:nvSpPr>
          <p:cNvPr id="4" name="Content Placeholder 2">
            <a:extLst>
              <a:ext uri="{FF2B5EF4-FFF2-40B4-BE49-F238E27FC236}">
                <a16:creationId xmlns:a16="http://schemas.microsoft.com/office/drawing/2014/main" id="{F4AD93DF-2738-FBB5-9B7A-AED669BFA033}"/>
              </a:ext>
            </a:extLst>
          </p:cNvPr>
          <p:cNvSpPr txBox="1">
            <a:spLocks/>
          </p:cNvSpPr>
          <p:nvPr/>
        </p:nvSpPr>
        <p:spPr bwMode="auto">
          <a:xfrm>
            <a:off x="0" y="5699760"/>
            <a:ext cx="7900416" cy="8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sz="1600">
                <a:solidFill>
                  <a:srgbClr val="222222"/>
                </a:solidFill>
                <a:latin typeface="Arial" panose="020B0604020202020204" pitchFamily="34" charset="0"/>
              </a:rPr>
              <a:t>Masters, C., Robinson, D., Faulkner, S., Patterson, E., </a:t>
            </a:r>
            <a:r>
              <a:rPr lang="en-US" sz="1600" err="1">
                <a:solidFill>
                  <a:srgbClr val="222222"/>
                </a:solidFill>
                <a:latin typeface="Arial" panose="020B0604020202020204" pitchFamily="34" charset="0"/>
              </a:rPr>
              <a:t>McIlraith</a:t>
            </a:r>
            <a:r>
              <a:rPr lang="en-US" sz="1600">
                <a:solidFill>
                  <a:srgbClr val="222222"/>
                </a:solidFill>
                <a:latin typeface="Arial" panose="020B0604020202020204" pitchFamily="34" charset="0"/>
              </a:rPr>
              <a:t>, T., &amp; Ansari, A. (2019). Addressing biases in patient care with the 5Rs of cultural humility, a clinician coaching tool. </a:t>
            </a:r>
            <a:r>
              <a:rPr lang="en-US" sz="1600" i="1">
                <a:solidFill>
                  <a:srgbClr val="222222"/>
                </a:solidFill>
                <a:latin typeface="Arial" panose="020B0604020202020204" pitchFamily="34" charset="0"/>
              </a:rPr>
              <a:t>Journal of General Internal Medicine</a:t>
            </a:r>
            <a:r>
              <a:rPr lang="en-US" sz="1600">
                <a:solidFill>
                  <a:srgbClr val="222222"/>
                </a:solidFill>
                <a:latin typeface="Arial" panose="020B0604020202020204" pitchFamily="34" charset="0"/>
              </a:rPr>
              <a:t>, </a:t>
            </a:r>
            <a:r>
              <a:rPr lang="en-US" sz="1600" i="1">
                <a:solidFill>
                  <a:srgbClr val="222222"/>
                </a:solidFill>
                <a:latin typeface="Arial" panose="020B0604020202020204" pitchFamily="34" charset="0"/>
              </a:rPr>
              <a:t>34</a:t>
            </a:r>
            <a:r>
              <a:rPr lang="en-US" sz="1600">
                <a:solidFill>
                  <a:srgbClr val="222222"/>
                </a:solidFill>
                <a:latin typeface="Arial" panose="020B0604020202020204" pitchFamily="34" charset="0"/>
              </a:rPr>
              <a:t>, 627-630. P. 628.</a:t>
            </a:r>
            <a:endParaRPr lang="en-US" sz="1600" kern="0"/>
          </a:p>
        </p:txBody>
      </p:sp>
    </p:spTree>
    <p:extLst>
      <p:ext uri="{BB962C8B-B14F-4D97-AF65-F5344CB8AC3E}">
        <p14:creationId xmlns:p14="http://schemas.microsoft.com/office/powerpoint/2010/main" val="106072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6" y="446315"/>
            <a:ext cx="5860471" cy="609600"/>
          </a:xfrm>
        </p:spPr>
        <p:txBody>
          <a:bodyPr/>
          <a:lstStyle/>
          <a:p>
            <a:r>
              <a:rPr lang="en-CA"/>
              <a:t>TIPS</a:t>
            </a:r>
            <a:endParaRPr lang="en-US"/>
          </a:p>
        </p:txBody>
      </p:sp>
      <p:sp>
        <p:nvSpPr>
          <p:cNvPr id="3" name="Content Placeholder 2"/>
          <p:cNvSpPr>
            <a:spLocks noGrp="1"/>
          </p:cNvSpPr>
          <p:nvPr>
            <p:ph idx="1"/>
          </p:nvPr>
        </p:nvSpPr>
        <p:spPr>
          <a:xfrm>
            <a:off x="112990" y="1347553"/>
            <a:ext cx="8550275" cy="3888479"/>
          </a:xfrm>
        </p:spPr>
        <p:txBody>
          <a:bodyPr/>
          <a:lstStyle/>
          <a:p>
            <a:r>
              <a:rPr lang="en-CA" dirty="0"/>
              <a:t>Challenge “norms”</a:t>
            </a:r>
          </a:p>
          <a:p>
            <a:r>
              <a:rPr lang="en-CA" dirty="0"/>
              <a:t>Speak up</a:t>
            </a:r>
          </a:p>
          <a:p>
            <a:r>
              <a:rPr lang="en-CA" dirty="0"/>
              <a:t>Intentional role modeling</a:t>
            </a:r>
          </a:p>
          <a:p>
            <a:r>
              <a:rPr lang="en-CA" dirty="0"/>
              <a:t>Have difficult conversations</a:t>
            </a:r>
          </a:p>
          <a:p>
            <a:r>
              <a:rPr lang="en-US" dirty="0"/>
              <a:t>Social inventory &amp; seek out diversity (associate with people different than you)</a:t>
            </a:r>
          </a:p>
          <a:p>
            <a:endParaRPr lang="en-CA" dirty="0"/>
          </a:p>
          <a:p>
            <a:endParaRPr lang="en-US" dirty="0"/>
          </a:p>
        </p:txBody>
      </p:sp>
      <p:sp>
        <p:nvSpPr>
          <p:cNvPr id="4" name="Content Placeholder 2"/>
          <p:cNvSpPr txBox="1">
            <a:spLocks/>
          </p:cNvSpPr>
          <p:nvPr/>
        </p:nvSpPr>
        <p:spPr bwMode="auto">
          <a:xfrm>
            <a:off x="112990" y="5361709"/>
            <a:ext cx="8550275" cy="112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CA" kern="0"/>
              <a:t>A “small” act of advocacy can have a significant impact</a:t>
            </a:r>
          </a:p>
          <a:p>
            <a:endParaRPr lang="en-US" ker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382" y="93398"/>
            <a:ext cx="4209632" cy="2807009"/>
          </a:xfrm>
          <a:prstGeom prst="rect">
            <a:avLst/>
          </a:prstGeom>
          <a:ln>
            <a:noFill/>
          </a:ln>
          <a:effectLst>
            <a:softEdge rad="112500"/>
          </a:effectLst>
        </p:spPr>
      </p:pic>
    </p:spTree>
    <p:extLst>
      <p:ext uri="{BB962C8B-B14F-4D97-AF65-F5344CB8AC3E}">
        <p14:creationId xmlns:p14="http://schemas.microsoft.com/office/powerpoint/2010/main" val="89224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6" y="409222"/>
            <a:ext cx="8550275" cy="609600"/>
          </a:xfrm>
        </p:spPr>
        <p:txBody>
          <a:bodyPr/>
          <a:lstStyle/>
          <a:p>
            <a:r>
              <a:rPr lang="en-CA"/>
              <a:t>Further study</a:t>
            </a:r>
            <a:endParaRPr lang="en-US"/>
          </a:p>
        </p:txBody>
      </p:sp>
      <p:sp>
        <p:nvSpPr>
          <p:cNvPr id="3" name="Content Placeholder 2"/>
          <p:cNvSpPr>
            <a:spLocks noGrp="1"/>
          </p:cNvSpPr>
          <p:nvPr>
            <p:ph idx="1"/>
          </p:nvPr>
        </p:nvSpPr>
        <p:spPr>
          <a:xfrm>
            <a:off x="208849" y="1222022"/>
            <a:ext cx="8167508" cy="5393266"/>
          </a:xfrm>
        </p:spPr>
        <p:txBody>
          <a:bodyPr/>
          <a:lstStyle/>
          <a:p>
            <a:r>
              <a:rPr lang="en-US"/>
              <a:t>Video interview (4 ½ minutes) - How Can Providers Reduce Unconscious Bias? (</a:t>
            </a:r>
            <a:r>
              <a:rPr lang="en-US" u="sng">
                <a:hlinkClick r:id="rId3"/>
              </a:rPr>
              <a:t>https://www.youtube.com/watch?v=3KoTi3LRBXI</a:t>
            </a:r>
            <a:r>
              <a:rPr lang="en-US"/>
              <a:t>). </a:t>
            </a:r>
          </a:p>
          <a:p>
            <a:r>
              <a:rPr lang="en-CA">
                <a:latin typeface="Calibri" panose="020F0502020204030204" pitchFamily="34" charset="0"/>
                <a:ea typeface="Calibri" panose="020F0502020204030204" pitchFamily="34" charset="0"/>
                <a:cs typeface="Times New Roman" panose="02020603050405020304" pitchFamily="18" charset="0"/>
              </a:rPr>
              <a:t>The Impact of Residential Schools on Aboriginal Healthcare; Dawn Tisdale</a:t>
            </a:r>
            <a:br>
              <a:rPr lang="en-CA">
                <a:latin typeface="Calibri" panose="020F0502020204030204" pitchFamily="34" charset="0"/>
                <a:ea typeface="Calibri" panose="020F0502020204030204" pitchFamily="34" charset="0"/>
                <a:cs typeface="Times New Roman" panose="02020603050405020304" pitchFamily="18" charset="0"/>
              </a:rPr>
            </a:br>
            <a:r>
              <a:rPr lang="en-CA"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https://www.youtube.com/watch?reload=9&amp;v=kMvn_mSsykE</a:t>
            </a:r>
            <a:r>
              <a:rPr lang="en-CA">
                <a:latin typeface="Calibri" panose="020F0502020204030204" pitchFamily="34" charset="0"/>
                <a:ea typeface="Calibri" panose="020F0502020204030204" pitchFamily="34" charset="0"/>
                <a:cs typeface="Times New Roman" panose="02020603050405020304" pitchFamily="18" charset="0"/>
              </a:rPr>
              <a:t>  (thanks to Michaela Flaman).</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Tree>
    <p:extLst>
      <p:ext uri="{BB962C8B-B14F-4D97-AF65-F5344CB8AC3E}">
        <p14:creationId xmlns:p14="http://schemas.microsoft.com/office/powerpoint/2010/main" val="33298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6" y="409222"/>
            <a:ext cx="8550275" cy="609600"/>
          </a:xfrm>
        </p:spPr>
        <p:txBody>
          <a:bodyPr/>
          <a:lstStyle/>
          <a:p>
            <a:r>
              <a:rPr lang="en-CA"/>
              <a:t>Further study</a:t>
            </a:r>
            <a:endParaRPr lang="en-US"/>
          </a:p>
        </p:txBody>
      </p:sp>
      <p:sp>
        <p:nvSpPr>
          <p:cNvPr id="3" name="Content Placeholder 2"/>
          <p:cNvSpPr>
            <a:spLocks noGrp="1"/>
          </p:cNvSpPr>
          <p:nvPr>
            <p:ph idx="1"/>
          </p:nvPr>
        </p:nvSpPr>
        <p:spPr>
          <a:xfrm>
            <a:off x="109106" y="1634673"/>
            <a:ext cx="8789273" cy="5393266"/>
          </a:xfrm>
        </p:spPr>
        <p:txBody>
          <a:bodyPr/>
          <a:lstStyle/>
          <a:p>
            <a:r>
              <a:rPr lang="en-US"/>
              <a:t>The Social Construction of Race &amp; Its Impact on Medicine &amp; Biomedical Research; Zoom Webinar; Dr. John Chenault; October 30, 2020</a:t>
            </a:r>
          </a:p>
          <a:p>
            <a:pPr lvl="1"/>
            <a:r>
              <a:rPr lang="en-CA" sz="2400">
                <a:hlinkClick r:id="rId3"/>
              </a:rPr>
              <a:t>https://www.aspeducators.org/webinars</a:t>
            </a:r>
            <a:r>
              <a:rPr lang="en-CA" sz="2400"/>
              <a:t>  </a:t>
            </a:r>
            <a:endParaRPr lang="en-CA"/>
          </a:p>
          <a:p>
            <a:r>
              <a:rPr lang="en-CA"/>
              <a:t>PwC blind spot videos</a:t>
            </a:r>
          </a:p>
          <a:p>
            <a:pPr lvl="1"/>
            <a:r>
              <a:rPr lang="en-US" sz="2400">
                <a:hlinkClick r:id="rId4"/>
              </a:rPr>
              <a:t>https://www.pwc.com/us/en/about-us/blind-spots.html</a:t>
            </a:r>
            <a:r>
              <a:rPr lang="en-US" sz="2400"/>
              <a:t>  </a:t>
            </a:r>
          </a:p>
          <a:p>
            <a:endParaRPr lang="en-US"/>
          </a:p>
        </p:txBody>
      </p:sp>
    </p:spTree>
    <p:extLst>
      <p:ext uri="{BB962C8B-B14F-4D97-AF65-F5344CB8AC3E}">
        <p14:creationId xmlns:p14="http://schemas.microsoft.com/office/powerpoint/2010/main" val="1436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5" y="160867"/>
            <a:ext cx="8550275" cy="609600"/>
          </a:xfrm>
        </p:spPr>
        <p:txBody>
          <a:bodyPr/>
          <a:lstStyle/>
          <a:p>
            <a:r>
              <a:rPr lang="en-CA"/>
              <a:t>Summary</a:t>
            </a:r>
            <a:endParaRPr lang="en-US"/>
          </a:p>
        </p:txBody>
      </p:sp>
      <p:sp>
        <p:nvSpPr>
          <p:cNvPr id="3" name="Content Placeholder 2"/>
          <p:cNvSpPr>
            <a:spLocks noGrp="1"/>
          </p:cNvSpPr>
          <p:nvPr>
            <p:ph idx="1"/>
          </p:nvPr>
        </p:nvSpPr>
        <p:spPr>
          <a:xfrm>
            <a:off x="0" y="917225"/>
            <a:ext cx="9144000" cy="5864579"/>
          </a:xfrm>
        </p:spPr>
        <p:txBody>
          <a:bodyPr/>
          <a:lstStyle/>
          <a:p>
            <a:r>
              <a:rPr lang="en-CA" dirty="0"/>
              <a:t>Unconscious biases are </a:t>
            </a:r>
            <a:r>
              <a:rPr lang="en-CA" b="1" dirty="0"/>
              <a:t>unintentional associations &amp; assumptions </a:t>
            </a:r>
          </a:p>
          <a:p>
            <a:pPr lvl="1"/>
            <a:r>
              <a:rPr lang="en-CA" dirty="0"/>
              <a:t>Product of our </a:t>
            </a:r>
            <a:r>
              <a:rPr lang="en-CA" b="1" dirty="0"/>
              <a:t>biology</a:t>
            </a:r>
            <a:r>
              <a:rPr lang="en-CA" dirty="0"/>
              <a:t> as well as our </a:t>
            </a:r>
            <a:r>
              <a:rPr lang="en-CA" b="1" dirty="0"/>
              <a:t>socio-cultural experiences</a:t>
            </a:r>
          </a:p>
          <a:p>
            <a:r>
              <a:rPr lang="en-CA" dirty="0"/>
              <a:t>Impact in healthcare delivery</a:t>
            </a:r>
          </a:p>
          <a:p>
            <a:pPr lvl="1"/>
            <a:r>
              <a:rPr lang="en-CA" b="1" dirty="0"/>
              <a:t>Public health, patient &amp; colleague interactions, diagnosis/treatment, &amp; health outcomes</a:t>
            </a:r>
          </a:p>
          <a:p>
            <a:r>
              <a:rPr lang="en-CA" dirty="0"/>
              <a:t>Use strategies to mitigate bias</a:t>
            </a:r>
          </a:p>
          <a:p>
            <a:pPr lvl="1"/>
            <a:r>
              <a:rPr lang="en-CA" b="1" dirty="0"/>
              <a:t>Deliberate thinking framework, counter-stereotyping, &amp; individuation</a:t>
            </a:r>
            <a:endParaRPr lang="en-US" dirty="0"/>
          </a:p>
        </p:txBody>
      </p:sp>
    </p:spTree>
    <p:extLst>
      <p:ext uri="{BB962C8B-B14F-4D97-AF65-F5344CB8AC3E}">
        <p14:creationId xmlns:p14="http://schemas.microsoft.com/office/powerpoint/2010/main" val="285103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0355" y="658782"/>
            <a:ext cx="8393372" cy="646331"/>
          </a:xfrm>
          <a:prstGeom prst="rect">
            <a:avLst/>
          </a:prstGeom>
          <a:noFill/>
        </p:spPr>
        <p:txBody>
          <a:bodyPr wrap="square" rtlCol="0">
            <a:spAutoFit/>
          </a:bodyPr>
          <a:lstStyle/>
          <a:p>
            <a:pPr algn="ctr" defTabSz="457200"/>
            <a:r>
              <a:rPr lang="en-US" sz="3600" b="1">
                <a:solidFill>
                  <a:srgbClr val="008000"/>
                </a:solidFill>
                <a:latin typeface="Arial" panose="020B0604020202020204"/>
              </a:rPr>
              <a:t>https://medicine.usask.ca/facultydev/</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423" t="10253" r="5423" b="7132"/>
          <a:stretch/>
        </p:blipFill>
        <p:spPr>
          <a:xfrm>
            <a:off x="3886201" y="1932583"/>
            <a:ext cx="5343867" cy="4951984"/>
          </a:xfrm>
          <a:prstGeom prst="rect">
            <a:avLst/>
          </a:prstGeom>
          <a:ln>
            <a:noFill/>
          </a:ln>
          <a:effectLst>
            <a:softEdge rad="112500"/>
          </a:effectLst>
        </p:spPr>
      </p:pic>
      <p:sp>
        <p:nvSpPr>
          <p:cNvPr id="4" name="Content Placeholder 2">
            <a:extLst>
              <a:ext uri="{FF2B5EF4-FFF2-40B4-BE49-F238E27FC236}">
                <a16:creationId xmlns:a16="http://schemas.microsoft.com/office/drawing/2014/main" id="{C7D5E6C8-C90D-4EB5-B0F2-25111BB6E369}"/>
              </a:ext>
            </a:extLst>
          </p:cNvPr>
          <p:cNvSpPr>
            <a:spLocks noGrp="1"/>
          </p:cNvSpPr>
          <p:nvPr>
            <p:ph idx="1"/>
          </p:nvPr>
        </p:nvSpPr>
        <p:spPr>
          <a:xfrm>
            <a:off x="2" y="2300477"/>
            <a:ext cx="2947735" cy="4444555"/>
          </a:xfrm>
        </p:spPr>
        <p:txBody>
          <a:bodyPr/>
          <a:lstStyle/>
          <a:p>
            <a:pPr algn="ctr"/>
            <a:r>
              <a:rPr lang="en-CA" altLang="en-US" dirty="0">
                <a:latin typeface="Calibri" panose="020F0502020204030204" pitchFamily="34" charset="0"/>
                <a:ea typeface="ＭＳ Ｐゴシック" panose="020B0600070205080204" pitchFamily="34" charset="-128"/>
                <a:cs typeface="Calibri" panose="020F0502020204030204" pitchFamily="34" charset="0"/>
              </a:rPr>
              <a:t>“Until you make the unconscious conscious, it will direct your life” (Carl Jung)</a:t>
            </a:r>
            <a:endParaRPr lang="en-US" altLang="en-US" dirty="0">
              <a:latin typeface="Calibri" panose="020F0502020204030204" pitchFamily="34" charset="0"/>
              <a:ea typeface="ＭＳ Ｐゴシック" panose="020B0600070205080204" pitchFamily="34" charset="-128"/>
              <a:cs typeface="Calibri" panose="020F0502020204030204" pitchFamily="34" charset="0"/>
            </a:endParaRPr>
          </a:p>
          <a:p>
            <a:pPr algn="ctr"/>
            <a:endParaRPr lang="en-US" dirty="0"/>
          </a:p>
        </p:txBody>
      </p:sp>
      <p:sp>
        <p:nvSpPr>
          <p:cNvPr id="6" name="TextBox 5">
            <a:extLst>
              <a:ext uri="{FF2B5EF4-FFF2-40B4-BE49-F238E27FC236}">
                <a16:creationId xmlns:a16="http://schemas.microsoft.com/office/drawing/2014/main" id="{8B7957B0-990F-4F16-B97C-27A27E6E2053}"/>
              </a:ext>
            </a:extLst>
          </p:cNvPr>
          <p:cNvSpPr txBox="1"/>
          <p:nvPr/>
        </p:nvSpPr>
        <p:spPr>
          <a:xfrm>
            <a:off x="2636383" y="1409861"/>
            <a:ext cx="4754562" cy="646331"/>
          </a:xfrm>
          <a:prstGeom prst="rect">
            <a:avLst/>
          </a:prstGeom>
          <a:noFill/>
          <a:ln w="38100">
            <a:solidFill>
              <a:srgbClr val="FF0000"/>
            </a:solidFill>
          </a:ln>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hlinkClick r:id="rId4"/>
              </a:rPr>
              <a:t>Sean.polreis@usask.ca</a:t>
            </a:r>
            <a:r>
              <a:rPr lang="en-US">
                <a:solidFill>
                  <a:srgbClr val="000000"/>
                </a:solidFill>
                <a:latin typeface="Times New Roman" panose="02020603050405020304"/>
              </a:rPr>
              <a:t>  </a:t>
            </a:r>
          </a:p>
        </p:txBody>
      </p:sp>
    </p:spTree>
    <p:extLst>
      <p:ext uri="{BB962C8B-B14F-4D97-AF65-F5344CB8AC3E}">
        <p14:creationId xmlns:p14="http://schemas.microsoft.com/office/powerpoint/2010/main" val="12295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68015" y="655297"/>
            <a:ext cx="8842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pPr defTabSz="457200"/>
            <a:r>
              <a:rPr lang="en-US" kern="0" dirty="0"/>
              <a:t>a) Types of bias</a:t>
            </a:r>
          </a:p>
        </p:txBody>
      </p:sp>
      <p:pic>
        <p:nvPicPr>
          <p:cNvPr id="4" name="Picture 3" descr="A few figurines on a white surface&#10;&#10;Description automatically generated with low confidence">
            <a:extLst>
              <a:ext uri="{FF2B5EF4-FFF2-40B4-BE49-F238E27FC236}">
                <a16:creationId xmlns:a16="http://schemas.microsoft.com/office/drawing/2014/main" id="{1092F9A4-453A-431F-9EDD-6C30ABA03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3" y="1559863"/>
            <a:ext cx="7967129" cy="5298141"/>
          </a:xfrm>
          <a:prstGeom prst="rect">
            <a:avLst/>
          </a:prstGeom>
          <a:ln>
            <a:noFill/>
          </a:ln>
          <a:effectLst>
            <a:softEdge rad="112500"/>
          </a:effectLst>
        </p:spPr>
      </p:pic>
    </p:spTree>
    <p:extLst>
      <p:ext uri="{BB962C8B-B14F-4D97-AF65-F5344CB8AC3E}">
        <p14:creationId xmlns:p14="http://schemas.microsoft.com/office/powerpoint/2010/main" val="38591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60" y="292291"/>
            <a:ext cx="8550275" cy="695338"/>
          </a:xfrm>
        </p:spPr>
        <p:txBody>
          <a:bodyPr/>
          <a:lstStyle/>
          <a:p>
            <a:r>
              <a:rPr lang="en-US"/>
              <a:t>Affect heuristic bias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97" t="12109" r="4319" b="16274"/>
          <a:stretch/>
        </p:blipFill>
        <p:spPr>
          <a:xfrm>
            <a:off x="5" y="4052456"/>
            <a:ext cx="9172353" cy="2757054"/>
          </a:xfrm>
          <a:prstGeom prst="rect">
            <a:avLst/>
          </a:prstGeom>
        </p:spPr>
      </p:pic>
      <p:sp>
        <p:nvSpPr>
          <p:cNvPr id="7" name="TextBox 6"/>
          <p:cNvSpPr txBox="1"/>
          <p:nvPr/>
        </p:nvSpPr>
        <p:spPr>
          <a:xfrm>
            <a:off x="0" y="3744685"/>
            <a:ext cx="4024746" cy="307777"/>
          </a:xfrm>
          <a:prstGeom prst="rect">
            <a:avLst/>
          </a:prstGeom>
          <a:noFill/>
        </p:spPr>
        <p:txBody>
          <a:bodyPr wrap="square" rtlCol="0">
            <a:spAutoFit/>
          </a:bodyPr>
          <a:lstStyle/>
          <a:p>
            <a:pPr defTabSz="457200"/>
            <a:r>
              <a:rPr lang="en-CA" sz="1400">
                <a:solidFill>
                  <a:srgbClr val="000000"/>
                </a:solidFill>
                <a:latin typeface="Arial" panose="020B0604020202020204" pitchFamily="34" charset="0"/>
                <a:cs typeface="Arial" panose="020B0604020202020204" pitchFamily="34" charset="0"/>
              </a:rPr>
              <a:t>© The Other Coast, Adrian Raeside, 9/18/2019</a:t>
            </a:r>
            <a:endParaRPr lang="en-US" sz="1400">
              <a:solidFill>
                <a:srgbClr val="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FBA85BE-C13E-40CA-92AD-06A795D326BD}"/>
              </a:ext>
            </a:extLst>
          </p:cNvPr>
          <p:cNvSpPr txBox="1"/>
          <p:nvPr/>
        </p:nvSpPr>
        <p:spPr>
          <a:xfrm>
            <a:off x="55213" y="1231524"/>
            <a:ext cx="8708918" cy="2062103"/>
          </a:xfrm>
          <a:prstGeom prst="rect">
            <a:avLst/>
          </a:prstGeom>
          <a:noFill/>
        </p:spPr>
        <p:txBody>
          <a:bodyPr wrap="square" rtlCol="0">
            <a:spAutoFit/>
          </a:bodyPr>
          <a:lstStyle/>
          <a:p>
            <a:pPr algn="ctr" defTabSz="457200"/>
            <a:r>
              <a:rPr lang="en-US" sz="3200">
                <a:solidFill>
                  <a:srgbClr val="000000"/>
                </a:solidFill>
                <a:latin typeface="Calibri" panose="020F0502020204030204" pitchFamily="34" charset="0"/>
                <a:cs typeface="Calibri" panose="020F0502020204030204" pitchFamily="34" charset="0"/>
              </a:rPr>
              <a:t>“1</a:t>
            </a:r>
            <a:r>
              <a:rPr lang="en-US" sz="3200" baseline="30000">
                <a:solidFill>
                  <a:srgbClr val="000000"/>
                </a:solidFill>
                <a:latin typeface="Calibri" panose="020F0502020204030204" pitchFamily="34" charset="0"/>
                <a:cs typeface="Calibri" panose="020F0502020204030204" pitchFamily="34" charset="0"/>
              </a:rPr>
              <a:t>st</a:t>
            </a:r>
            <a:r>
              <a:rPr lang="en-US" sz="3200">
                <a:solidFill>
                  <a:srgbClr val="000000"/>
                </a:solidFill>
                <a:latin typeface="Calibri" panose="020F0502020204030204" pitchFamily="34" charset="0"/>
                <a:cs typeface="Calibri" panose="020F0502020204030204" pitchFamily="34" charset="0"/>
              </a:rPr>
              <a:t> impression” (positive or negative) feelings in relation to a </a:t>
            </a:r>
            <a:r>
              <a:rPr lang="en-US" sz="3200" b="1">
                <a:solidFill>
                  <a:srgbClr val="000000"/>
                </a:solidFill>
                <a:latin typeface="Calibri" panose="020F0502020204030204" pitchFamily="34" charset="0"/>
                <a:cs typeface="Calibri" panose="020F0502020204030204" pitchFamily="34" charset="0"/>
              </a:rPr>
              <a:t>stimulus</a:t>
            </a:r>
          </a:p>
          <a:p>
            <a:pPr algn="ctr" defTabSz="457200"/>
            <a:endParaRPr lang="en-US" sz="3200" b="1">
              <a:solidFill>
                <a:srgbClr val="000000"/>
              </a:solidFill>
              <a:latin typeface="Calibri" panose="020F0502020204030204" pitchFamily="34" charset="0"/>
              <a:cs typeface="Calibri" panose="020F0502020204030204" pitchFamily="34" charset="0"/>
            </a:endParaRPr>
          </a:p>
          <a:p>
            <a:pPr algn="ctr" defTabSz="457200"/>
            <a:r>
              <a:rPr lang="en-US" sz="3200">
                <a:solidFill>
                  <a:srgbClr val="000000"/>
                </a:solidFill>
                <a:latin typeface="Calibri" panose="020F0502020204030204" pitchFamily="34" charset="0"/>
                <a:cs typeface="Calibri" panose="020F0502020204030204" pitchFamily="34" charset="0"/>
              </a:rPr>
              <a:t>What stimuli are leading to the bartender bias?</a:t>
            </a:r>
          </a:p>
        </p:txBody>
      </p:sp>
    </p:spTree>
    <p:extLst>
      <p:ext uri="{BB962C8B-B14F-4D97-AF65-F5344CB8AC3E}">
        <p14:creationId xmlns:p14="http://schemas.microsoft.com/office/powerpoint/2010/main" val="243352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644" y="4013070"/>
            <a:ext cx="3739858" cy="2844930"/>
          </a:xfrm>
          <a:prstGeom prst="rect">
            <a:avLst/>
          </a:prstGeom>
          <a:ln>
            <a:noFill/>
          </a:ln>
          <a:effectLst>
            <a:softEdge rad="112500"/>
          </a:effectLst>
        </p:spPr>
      </p:pic>
      <p:sp>
        <p:nvSpPr>
          <p:cNvPr id="6" name="TextBox 5"/>
          <p:cNvSpPr txBox="1"/>
          <p:nvPr/>
        </p:nvSpPr>
        <p:spPr>
          <a:xfrm>
            <a:off x="3706032" y="3158055"/>
            <a:ext cx="4879181"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Any “gut” feelings?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310" r="10989"/>
          <a:stretch/>
        </p:blipFill>
        <p:spPr>
          <a:xfrm>
            <a:off x="3010566" y="16390"/>
            <a:ext cx="2964935" cy="2333644"/>
          </a:xfrm>
          <a:prstGeom prst="rect">
            <a:avLst/>
          </a:prstGeom>
          <a:ln>
            <a:noFill/>
          </a:ln>
          <a:effectLst>
            <a:softEdge rad="112500"/>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6114"/>
          <a:stretch/>
        </p:blipFill>
        <p:spPr>
          <a:xfrm>
            <a:off x="-25198" y="3640992"/>
            <a:ext cx="3151171" cy="3291436"/>
          </a:xfrm>
          <a:prstGeom prst="rect">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4186"/>
          <a:stretch/>
        </p:blipFill>
        <p:spPr>
          <a:xfrm>
            <a:off x="6145623" y="16394"/>
            <a:ext cx="2998381" cy="3037229"/>
          </a:xfrm>
          <a:prstGeom prst="rect">
            <a:avLst/>
          </a:prstGeom>
          <a:ln>
            <a:noFill/>
          </a:ln>
          <a:effectLst>
            <a:softEdge rad="112500"/>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1062"/>
          <a:stretch/>
        </p:blipFill>
        <p:spPr>
          <a:xfrm>
            <a:off x="-25199" y="16390"/>
            <a:ext cx="2662524" cy="3175790"/>
          </a:xfrm>
          <a:prstGeom prst="rect">
            <a:avLst/>
          </a:prstGeom>
          <a:ln>
            <a:noFill/>
          </a:ln>
          <a:effectLst>
            <a:softEdge rad="112500"/>
          </a:effectLst>
        </p:spPr>
      </p:pic>
    </p:spTree>
    <p:extLst>
      <p:ext uri="{BB962C8B-B14F-4D97-AF65-F5344CB8AC3E}">
        <p14:creationId xmlns:p14="http://schemas.microsoft.com/office/powerpoint/2010/main" val="125517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Faculty Development">
  <a:themeElements>
    <a:clrScheme name="Custom 3">
      <a:dk1>
        <a:srgbClr val="000000"/>
      </a:dk1>
      <a:lt1>
        <a:srgbClr val="797979"/>
      </a:lt1>
      <a:dk2>
        <a:srgbClr val="000000"/>
      </a:dk2>
      <a:lt2>
        <a:srgbClr val="86B234"/>
      </a:lt2>
      <a:accent1>
        <a:srgbClr val="BBE0E3"/>
      </a:accent1>
      <a:accent2>
        <a:srgbClr val="333399"/>
      </a:accent2>
      <a:accent3>
        <a:srgbClr val="BEBEBE"/>
      </a:accent3>
      <a:accent4>
        <a:srgbClr val="000000"/>
      </a:accent4>
      <a:accent5>
        <a:srgbClr val="DAEDEF"/>
      </a:accent5>
      <a:accent6>
        <a:srgbClr val="2D2D8A"/>
      </a:accent6>
      <a:hlink>
        <a:srgbClr val="008000"/>
      </a:hlink>
      <a:folHlink>
        <a:srgbClr val="99CC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aculty Development" id="{182DBBF8-E76E-4A3E-8164-68D946E678D4}" vid="{C08F7F45-2973-4ED3-9228-2CC3D4A841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8901</Words>
  <Application>Microsoft Office PowerPoint</Application>
  <PresentationFormat>On-screen Show (4:3)</PresentationFormat>
  <Paragraphs>581</Paragraphs>
  <Slides>67</Slides>
  <Notes>63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ＭＳ Ｐゴシック</vt:lpstr>
      <vt:lpstr>Arial</vt:lpstr>
      <vt:lpstr>Arial Black</vt:lpstr>
      <vt:lpstr>Calibri</vt:lpstr>
      <vt:lpstr>Georgia</vt:lpstr>
      <vt:lpstr>Open Sans</vt:lpstr>
      <vt:lpstr>Times</vt:lpstr>
      <vt:lpstr>Times New Roman</vt:lpstr>
      <vt:lpstr>Wingdings</vt:lpstr>
      <vt:lpstr>Faculty Development</vt:lpstr>
      <vt:lpstr>PowerPoint Presentation</vt:lpstr>
      <vt:lpstr>Faculty/Presenter Disclosure</vt:lpstr>
      <vt:lpstr>November 6 takeaways</vt:lpstr>
      <vt:lpstr>We need to overcome the discomfort that comes from incompatibility of unconscious bias with our conscious perception that we are good people. </vt:lpstr>
      <vt:lpstr>Learning objectives </vt:lpstr>
      <vt:lpstr>1) Implications in healthcare</vt:lpstr>
      <vt:lpstr>PowerPoint Presentation</vt:lpstr>
      <vt:lpstr>Affect heuristic bias</vt:lpstr>
      <vt:lpstr>PowerPoint Presentation</vt:lpstr>
      <vt:lpstr>Affect heuristic bias – ex: of stimuli</vt:lpstr>
      <vt:lpstr>Affect heuristic bias – ex: of stimuli</vt:lpstr>
      <vt:lpstr>What stimuli are influencing this comment? </vt:lpstr>
      <vt:lpstr>Norm-referencing bias &amp; availability heuristic</vt:lpstr>
      <vt:lpstr>Anchoring</vt:lpstr>
      <vt:lpstr>Premature closure</vt:lpstr>
      <vt:lpstr>Halo &amp; horns effect</vt:lpstr>
      <vt:lpstr>Halo &amp; horns effect</vt:lpstr>
      <vt:lpstr>PowerPoint Presentation</vt:lpstr>
      <vt:lpstr>Confirmation bias</vt:lpstr>
      <vt:lpstr>Strengths of groups</vt:lpstr>
      <vt:lpstr>Group biases</vt:lpstr>
      <vt:lpstr>PowerPoint Presentation</vt:lpstr>
      <vt:lpstr>But does unconscious bias influence behaviour?</vt:lpstr>
      <vt:lpstr>Groups susceptible to bias?</vt:lpstr>
      <vt:lpstr>b) Areas of healthcare</vt:lpstr>
      <vt:lpstr>FitzGerald, C., &amp; Hurst, S. (2017). Implicit bias in healthcare professionals: a systematic review. BMC medical ethics, 18(1), 19.</vt:lpstr>
      <vt:lpstr>Stereotype perpetuated?</vt:lpstr>
      <vt:lpstr>ii. Patient &amp; colleague interactions</vt:lpstr>
      <vt:lpstr>Unconscious bias &amp; patients?</vt:lpstr>
      <vt:lpstr>Race/ethnicity; socio-economic status; substance use</vt:lpstr>
      <vt:lpstr>Black patients in U.S.</vt:lpstr>
      <vt:lpstr>Racial/ethnic minorities</vt:lpstr>
      <vt:lpstr>Nonverbal communication</vt:lpstr>
      <vt:lpstr>Colleague interactions</vt:lpstr>
      <vt:lpstr>Internal Medicine grand rounds</vt:lpstr>
      <vt:lpstr>Microaggressions “micro” in frequency, not impact</vt:lpstr>
      <vt:lpstr>Dr. Khama Ennis video</vt:lpstr>
      <vt:lpstr>Example</vt:lpstr>
      <vt:lpstr>iii. Diagnosis/treatment</vt:lpstr>
      <vt:lpstr>Diagnosis/treatment</vt:lpstr>
      <vt:lpstr>Diagnosis/treatment</vt:lpstr>
      <vt:lpstr>Diagnosis/treatment</vt:lpstr>
      <vt:lpstr>iv. Patient health outcomes</vt:lpstr>
      <vt:lpstr>PowerPoint Presentation</vt:lpstr>
      <vt:lpstr>Real impacts</vt:lpstr>
      <vt:lpstr>Joyce Echaquan</vt:lpstr>
      <vt:lpstr>Small group discussion</vt:lpstr>
      <vt:lpstr>2) Strategies</vt:lpstr>
      <vt:lpstr>PowerPoint Presentation</vt:lpstr>
      <vt:lpstr>PowerPoint Presentation</vt:lpstr>
      <vt:lpstr>Policy level</vt:lpstr>
      <vt:lpstr>Individual level</vt:lpstr>
      <vt:lpstr>Improve outcomes with individuation</vt:lpstr>
      <vt:lpstr>Tips</vt:lpstr>
      <vt:lpstr>Use counter-stereotypes</vt:lpstr>
      <vt:lpstr>Politics &amp; leadership</vt:lpstr>
      <vt:lpstr>Theatre</vt:lpstr>
      <vt:lpstr>Comic counter-stereotype - explicit</vt:lpstr>
      <vt:lpstr>Counter-stereotype - implicit</vt:lpstr>
      <vt:lpstr>PowerPoint Presentation</vt:lpstr>
      <vt:lpstr>Cultural humility involves …</vt:lpstr>
      <vt:lpstr>The 5 Rs of cultural humility</vt:lpstr>
      <vt:lpstr>TIPS</vt:lpstr>
      <vt:lpstr>Further study</vt:lpstr>
      <vt:lpstr>Further study</vt:lpstr>
      <vt:lpstr>Summary</vt:lpstr>
      <vt:lpstr>PowerPoint Presentation</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Polreis, Sean</dc:creator>
  <cp:lastModifiedBy>Heilman, Mary SHA</cp:lastModifiedBy>
  <cp:revision>2</cp:revision>
  <cp:lastPrinted>2023-11-07T16:28:36Z</cp:lastPrinted>
  <dcterms:created xsi:type="dcterms:W3CDTF">2023-10-26T21:22:55Z</dcterms:created>
  <dcterms:modified xsi:type="dcterms:W3CDTF">2023-11-07T16:28:43Z</dcterms:modified>
</cp:coreProperties>
</file>